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85" r:id="rId3"/>
    <p:sldId id="257" r:id="rId4"/>
    <p:sldId id="259" r:id="rId5"/>
    <p:sldId id="258" r:id="rId6"/>
    <p:sldId id="266" r:id="rId7"/>
    <p:sldId id="260" r:id="rId8"/>
    <p:sldId id="261" r:id="rId9"/>
    <p:sldId id="262" r:id="rId10"/>
    <p:sldId id="268" r:id="rId11"/>
    <p:sldId id="269" r:id="rId12"/>
    <p:sldId id="270" r:id="rId13"/>
    <p:sldId id="274" r:id="rId14"/>
    <p:sldId id="271" r:id="rId15"/>
    <p:sldId id="272" r:id="rId16"/>
    <p:sldId id="273" r:id="rId17"/>
    <p:sldId id="281" r:id="rId18"/>
    <p:sldId id="275" r:id="rId19"/>
    <p:sldId id="276" r:id="rId20"/>
    <p:sldId id="282" r:id="rId21"/>
    <p:sldId id="277" r:id="rId22"/>
    <p:sldId id="278" r:id="rId23"/>
    <p:sldId id="283" r:id="rId24"/>
    <p:sldId id="263" r:id="rId25"/>
    <p:sldId id="267" r:id="rId26"/>
    <p:sldId id="284" r:id="rId27"/>
    <p:sldId id="264" r:id="rId28"/>
    <p:sldId id="265" r:id="rId29"/>
    <p:sldId id="279" r:id="rId30"/>
    <p:sldId id="280" r:id="rId31"/>
    <p:sldId id="287" r:id="rId32"/>
    <p:sldId id="288" r:id="rId33"/>
    <p:sldId id="286" r:id="rId34"/>
    <p:sldId id="289" r:id="rId35"/>
    <p:sldId id="290"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719" autoAdjust="0"/>
    <p:restoredTop sz="94710" autoAdjust="0"/>
  </p:normalViewPr>
  <p:slideViewPr>
    <p:cSldViewPr>
      <p:cViewPr varScale="1">
        <p:scale>
          <a:sx n="74" d="100"/>
          <a:sy n="74" d="100"/>
        </p:scale>
        <p:origin x="-366" y="-84"/>
      </p:cViewPr>
      <p:guideLst>
        <p:guide orient="horz" pos="2160"/>
        <p:guide pos="2880"/>
      </p:guideLst>
    </p:cSldViewPr>
  </p:slideViewPr>
  <p:outlineViewPr>
    <p:cViewPr>
      <p:scale>
        <a:sx n="33" d="100"/>
        <a:sy n="33" d="100"/>
      </p:scale>
      <p:origin x="0" y="484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2"/>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23"/>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24"/>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25"/>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26"/>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11" name="Rounded Rectangle 29"/>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12" name="Rounded Rectangle 30"/>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Rectangle 6"/>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Rectangle 9"/>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Rectangle 10"/>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ectangle 18"/>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n-US" smtClean="0"/>
              <a:t>Click to edit Master title style</a:t>
            </a:r>
            <a:endParaRPr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7" name="Date Placeholder 27"/>
          <p:cNvSpPr>
            <a:spLocks noGrp="1"/>
          </p:cNvSpPr>
          <p:nvPr>
            <p:ph type="dt" sz="half" idx="10"/>
          </p:nvPr>
        </p:nvSpPr>
        <p:spPr>
          <a:xfrm>
            <a:off x="6705600" y="4206875"/>
            <a:ext cx="960438" cy="457200"/>
          </a:xfrm>
        </p:spPr>
        <p:txBody>
          <a:bodyPr/>
          <a:lstStyle>
            <a:lvl1pPr>
              <a:defRPr/>
            </a:lvl1pPr>
          </a:lstStyle>
          <a:p>
            <a:pPr>
              <a:defRPr/>
            </a:pPr>
            <a:fld id="{7EDC839A-E78B-414C-B9FB-C9F25F7B9E38}" type="datetimeFigureOut">
              <a:rPr lang="en-US"/>
              <a:pPr>
                <a:defRPr/>
              </a:pPr>
              <a:t>5/2/2012</a:t>
            </a:fld>
            <a:endParaRPr lang="en-US" dirty="0"/>
          </a:p>
        </p:txBody>
      </p:sp>
      <p:sp>
        <p:nvSpPr>
          <p:cNvPr id="18" name="Footer Placeholder 16"/>
          <p:cNvSpPr>
            <a:spLocks noGrp="1"/>
          </p:cNvSpPr>
          <p:nvPr>
            <p:ph type="ftr" sz="quarter" idx="11"/>
          </p:nvPr>
        </p:nvSpPr>
        <p:spPr>
          <a:xfrm>
            <a:off x="5410200" y="4205288"/>
            <a:ext cx="1295400" cy="457200"/>
          </a:xfrm>
        </p:spPr>
        <p:txBody>
          <a:bodyPr/>
          <a:lstStyle>
            <a:lvl1pPr>
              <a:defRPr/>
            </a:lvl1pPr>
          </a:lstStyle>
          <a:p>
            <a:pPr>
              <a:defRPr/>
            </a:pPr>
            <a:endParaRPr lang="en-US"/>
          </a:p>
        </p:txBody>
      </p:sp>
      <p:sp>
        <p:nvSpPr>
          <p:cNvPr id="19" name="Slide Number Placeholder 28"/>
          <p:cNvSpPr>
            <a:spLocks noGrp="1"/>
          </p:cNvSpPr>
          <p:nvPr>
            <p:ph type="sldNum" sz="quarter" idx="12"/>
          </p:nvPr>
        </p:nvSpPr>
        <p:spPr>
          <a:xfrm>
            <a:off x="8320088" y="1588"/>
            <a:ext cx="747712" cy="365125"/>
          </a:xfrm>
        </p:spPr>
        <p:txBody>
          <a:bodyPr/>
          <a:lstStyle>
            <a:lvl1pPr algn="r">
              <a:defRPr sz="1800" smtClean="0">
                <a:solidFill>
                  <a:schemeClr val="bg1"/>
                </a:solidFill>
              </a:defRPr>
            </a:lvl1pPr>
          </a:lstStyle>
          <a:p>
            <a:pPr>
              <a:defRPr/>
            </a:pPr>
            <a:fld id="{407E0F8F-94B7-4709-B473-C5528628B3C0}"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7A62AC5-D845-4C51-AE52-6346D0698240}" type="datetimeFigureOut">
              <a:rPr lang="en-US"/>
              <a:pPr>
                <a:defRPr/>
              </a:pPr>
              <a:t>5/2/2012</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23AC970-DF41-4B08-B37E-E72EAB6845E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D87B8AC-8B49-467C-873F-1AD6A2A0B8C0}" type="datetimeFigureOut">
              <a:rPr lang="en-US"/>
              <a:pPr>
                <a:defRPr/>
              </a:pPr>
              <a:t>5/2/2012</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7B644F9-CC88-4E70-B392-94A1EBF93D2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ECF0D50-2CCA-4AC5-8E25-4B1177C498DD}" type="datetimeFigureOut">
              <a:rPr lang="en-US"/>
              <a:pPr>
                <a:defRPr/>
              </a:pPr>
              <a:t>5/2/2012</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EA0A755-D15D-422B-914D-15ECD3D584D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8AEE0DAA-4264-499D-AAFA-5BC25A702E36}" type="datetimeFigureOut">
              <a:rPr lang="en-US"/>
              <a:pPr>
                <a:defRPr/>
              </a:pPr>
              <a:t>5/2/2012</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55F33507-B97D-4519-B3E5-5EC59B927D0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AA319327-DED0-4F03-8AD7-7D95CE78712C}" type="datetimeFigureOut">
              <a:rPr lang="en-US"/>
              <a:pPr>
                <a:defRPr/>
              </a:pPr>
              <a:t>5/2/2012</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868B3565-AA1E-49F6-8F31-C2BCAE3F50B0}"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lstStyle>
            <a:lvl1pPr>
              <a:defRPr sz="4000" b="0" i="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5"/>
          <p:cNvSpPr>
            <a:spLocks noGrp="1"/>
          </p:cNvSpPr>
          <p:nvPr>
            <p:ph type="dt" sz="half" idx="10"/>
          </p:nvPr>
        </p:nvSpPr>
        <p:spPr/>
        <p:txBody>
          <a:bodyPr rtlCol="0"/>
          <a:lstStyle>
            <a:lvl1pPr>
              <a:defRPr/>
            </a:lvl1pPr>
          </a:lstStyle>
          <a:p>
            <a:pPr>
              <a:defRPr/>
            </a:pPr>
            <a:fld id="{58789324-A472-489C-A12C-EAC70826C826}" type="datetimeFigureOut">
              <a:rPr lang="en-US"/>
              <a:pPr>
                <a:defRPr/>
              </a:pPr>
              <a:t>5/2/2012</a:t>
            </a:fld>
            <a:endParaRPr lang="en-US" dirty="0"/>
          </a:p>
        </p:txBody>
      </p:sp>
      <p:sp>
        <p:nvSpPr>
          <p:cNvPr id="8" name="Slide Number Placeholder 26"/>
          <p:cNvSpPr>
            <a:spLocks noGrp="1"/>
          </p:cNvSpPr>
          <p:nvPr>
            <p:ph type="sldNum" sz="quarter" idx="11"/>
          </p:nvPr>
        </p:nvSpPr>
        <p:spPr/>
        <p:txBody>
          <a:bodyPr rtlCol="0"/>
          <a:lstStyle>
            <a:lvl1pPr>
              <a:defRPr/>
            </a:lvl1pPr>
          </a:lstStyle>
          <a:p>
            <a:pPr>
              <a:defRPr/>
            </a:pPr>
            <a:fld id="{421F06AE-B5DF-4A07-9174-423762D803F6}" type="slidenum">
              <a:rPr lang="en-US"/>
              <a:pPr>
                <a:defRPr/>
              </a:pPr>
              <a:t>‹#›</a:t>
            </a:fld>
            <a:endParaRPr lang="en-US" dirty="0"/>
          </a:p>
        </p:txBody>
      </p:sp>
      <p:sp>
        <p:nvSpPr>
          <p:cNvPr id="9" name="Footer Placeholder 2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4000">
                <a:solidFill>
                  <a:schemeClr val="tx2"/>
                </a:solidFill>
              </a:defRPr>
            </a:lvl1pPr>
          </a:lstStyle>
          <a:p>
            <a:r>
              <a:rPr lang="en-US" smtClean="0"/>
              <a:t>Click to edit Master title style</a:t>
            </a:r>
            <a:endParaRPr lang="en-US"/>
          </a:p>
        </p:txBody>
      </p:sp>
      <p:sp>
        <p:nvSpPr>
          <p:cNvPr id="3" name="Date Placeholder 2"/>
          <p:cNvSpPr>
            <a:spLocks noGrp="1"/>
          </p:cNvSpPr>
          <p:nvPr>
            <p:ph type="dt" sz="half" idx="10"/>
          </p:nvPr>
        </p:nvSpPr>
        <p:spPr>
          <a:xfrm>
            <a:off x="6583363" y="612775"/>
            <a:ext cx="957262" cy="457200"/>
          </a:xfrm>
        </p:spPr>
        <p:txBody>
          <a:bodyPr/>
          <a:lstStyle>
            <a:lvl1pPr>
              <a:defRPr/>
            </a:lvl1pPr>
          </a:lstStyle>
          <a:p>
            <a:pPr>
              <a:defRPr/>
            </a:pPr>
            <a:fld id="{83BC8A6A-B798-44C3-B3B4-707F9E2EA4DF}" type="datetimeFigureOut">
              <a:rPr lang="en-US"/>
              <a:pPr>
                <a:defRPr/>
              </a:pPr>
              <a:t>5/2/2012</a:t>
            </a:fld>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8F1B8A23-C8C8-490D-8706-ADAB7055946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08B7BEBC-28B8-4B7D-B338-639D5747BA3B}" type="datetimeFigureOut">
              <a:rPr lang="en-US"/>
              <a:pPr>
                <a:defRPr/>
              </a:pPr>
              <a:t>5/2/2012</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EC6B4862-BB61-4C44-BFC9-F4A992715A2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lang="en-US" smtClean="0"/>
              <a:t>Click to edit Master title style</a:t>
            </a:r>
            <a:endParaRPr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58E589F1-FAE1-4B22-B4BB-E53693966AEA}" type="datetimeFigureOut">
              <a:rPr lang="en-US"/>
              <a:pPr>
                <a:defRPr/>
              </a:pPr>
              <a:t>5/2/2012</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6793BAF1-138C-4EE7-B3EC-40A628931ED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48D272E0-30C2-42D5-B25B-6893C0268597}" type="datetimeFigureOut">
              <a:rPr lang="en-US"/>
              <a:pPr>
                <a:defRPr/>
              </a:pPr>
              <a:t>5/2/2012</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CD89D650-6E0E-4397-84DA-99264B2F953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 name="Rectangle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 name="Rectangle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1" name="Rectangle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2" name="Rectangle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33" name="Rounded Rectangle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34" name="Rounded Rectangle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 name="Rectangle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Rectangle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Rectangle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 name="Rectangle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9" name="Rectangle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0" name="Rectangle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39" name="Title Placeholder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40" name="Text Placeholder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0" sz="800" smtClean="0">
                <a:solidFill>
                  <a:schemeClr val="accent2"/>
                </a:solidFill>
                <a:latin typeface="+mn-lt"/>
              </a:defRPr>
            </a:lvl1pPr>
          </a:lstStyle>
          <a:p>
            <a:pPr>
              <a:defRPr/>
            </a:pPr>
            <a:fld id="{0D2DDABF-1208-408B-B2A6-7444EFEE392E}" type="datetimeFigureOut">
              <a:rPr lang="en-US"/>
              <a:pPr>
                <a:defRPr/>
              </a:pPr>
              <a:t>5/2/2012</a:t>
            </a:fld>
            <a:endParaRPr lang="en-US" dirty="0"/>
          </a:p>
        </p:txBody>
      </p:sp>
      <p:sp>
        <p:nvSpPr>
          <p:cNvPr id="3" name="Footer Placeholder 2"/>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0" sz="800" dirty="0">
                <a:solidFill>
                  <a:schemeClr val="accent2"/>
                </a:solidFill>
                <a:latin typeface="+mn-lt"/>
              </a:defRPr>
            </a:lvl1pPr>
          </a:lstStyle>
          <a:p>
            <a:pPr>
              <a:defRPr/>
            </a:pPr>
            <a:endParaRPr lang="en-US"/>
          </a:p>
        </p:txBody>
      </p:sp>
      <p:sp>
        <p:nvSpPr>
          <p:cNvPr id="23" name="Slide Number Placeholder 22"/>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0" sz="1800" smtClean="0">
                <a:solidFill>
                  <a:srgbClr val="FFFFFF"/>
                </a:solidFill>
                <a:latin typeface="+mn-lt"/>
              </a:defRPr>
            </a:lvl1pPr>
          </a:lstStyle>
          <a:p>
            <a:pPr>
              <a:defRPr/>
            </a:pPr>
            <a:fld id="{2E78961E-F127-4679-AF5C-16A9E7ADB617}"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56" r:id="rId1"/>
    <p:sldLayoutId id="2147483755" r:id="rId2"/>
    <p:sldLayoutId id="2147483754" r:id="rId3"/>
    <p:sldLayoutId id="2147483753" r:id="rId4"/>
    <p:sldLayoutId id="2147483757" r:id="rId5"/>
    <p:sldLayoutId id="2147483758" r:id="rId6"/>
    <p:sldLayoutId id="2147483752" r:id="rId7"/>
    <p:sldLayoutId id="2147483751" r:id="rId8"/>
    <p:sldLayoutId id="2147483750" r:id="rId9"/>
    <p:sldLayoutId id="2147483749" r:id="rId10"/>
    <p:sldLayoutId id="2147483748"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Trebuchet MS" pitchFamily="34" charset="0"/>
        </a:defRPr>
      </a:lvl2pPr>
      <a:lvl3pPr algn="l" rtl="0" fontAlgn="base">
        <a:spcBef>
          <a:spcPct val="0"/>
        </a:spcBef>
        <a:spcAft>
          <a:spcPct val="0"/>
        </a:spcAft>
        <a:defRPr sz="4000">
          <a:solidFill>
            <a:schemeClr val="tx2"/>
          </a:solidFill>
          <a:latin typeface="Trebuchet MS" pitchFamily="34" charset="0"/>
        </a:defRPr>
      </a:lvl3pPr>
      <a:lvl4pPr algn="l" rtl="0" fontAlgn="base">
        <a:spcBef>
          <a:spcPct val="0"/>
        </a:spcBef>
        <a:spcAft>
          <a:spcPct val="0"/>
        </a:spcAft>
        <a:defRPr sz="4000">
          <a:solidFill>
            <a:schemeClr val="tx2"/>
          </a:solidFill>
          <a:latin typeface="Trebuchet MS" pitchFamily="34" charset="0"/>
        </a:defRPr>
      </a:lvl4pPr>
      <a:lvl5pPr algn="l" rtl="0" fontAlgn="base">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fontAlgn="base">
        <a:spcBef>
          <a:spcPts val="300"/>
        </a:spcBef>
        <a:spcAft>
          <a:spcPct val="0"/>
        </a:spcAft>
        <a:buClr>
          <a:srgbClr val="FEB80A"/>
        </a:buClr>
        <a:buFont typeface="Georgia" pitchFamily="18" charset="0"/>
        <a:buChar char="•"/>
        <a:defRPr sz="2800" kern="1200">
          <a:solidFill>
            <a:schemeClr val="tx1"/>
          </a:solidFill>
          <a:latin typeface="+mn-lt"/>
          <a:ea typeface="+mn-ea"/>
          <a:cs typeface="+mn-cs"/>
        </a:defRPr>
      </a:lvl1pPr>
      <a:lvl2pPr marL="657225" indent="-246063" algn="l" rtl="0" fontAlgn="base">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fontAlgn="base">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fontAlgn="base">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fontAlgn="base">
        <a:spcBef>
          <a:spcPts val="300"/>
        </a:spcBef>
        <a:spcAft>
          <a:spcPct val="0"/>
        </a:spcAft>
        <a:buClr>
          <a:srgbClr val="FEB80A"/>
        </a:buClr>
        <a:buFont typeface="Georgia" pitchFamily="18" charset="0"/>
        <a:buChar char="▫"/>
        <a:defRPr sz="2000" kern="1200">
          <a:solidFill>
            <a:srgbClr val="FEB80A"/>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slideLayout" Target="../slideLayouts/slideLayout2.xml"/><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a:xfrm>
            <a:off x="457200" y="2401888"/>
            <a:ext cx="8458200" cy="1470025"/>
          </a:xfrm>
        </p:spPr>
        <p:txBody>
          <a:bodyPr/>
          <a:lstStyle/>
          <a:p>
            <a:r>
              <a:rPr lang="en-US" smtClean="0"/>
              <a:t>Student Opinion Survey</a:t>
            </a:r>
          </a:p>
        </p:txBody>
      </p:sp>
      <p:sp>
        <p:nvSpPr>
          <p:cNvPr id="13314" name="Subtitle 2"/>
          <p:cNvSpPr>
            <a:spLocks noGrp="1"/>
          </p:cNvSpPr>
          <p:nvPr>
            <p:ph type="subTitle" idx="1"/>
          </p:nvPr>
        </p:nvSpPr>
        <p:spPr>
          <a:xfrm>
            <a:off x="457200" y="3900488"/>
            <a:ext cx="4953000" cy="1752600"/>
          </a:xfrm>
        </p:spPr>
        <p:txBody>
          <a:bodyPr/>
          <a:lstStyle/>
          <a:p>
            <a:pPr marL="63500"/>
            <a:r>
              <a:rPr lang="en-US" b="1" smtClean="0"/>
              <a:t>AP Stat Final Project by</a:t>
            </a:r>
          </a:p>
          <a:p>
            <a:pPr marL="63500"/>
            <a:r>
              <a:rPr lang="en-US" smtClean="0"/>
              <a:t>John, Ryan, Lydia</a:t>
            </a:r>
          </a:p>
        </p:txBody>
      </p:sp>
      <p:pic>
        <p:nvPicPr>
          <p:cNvPr id="13315" name="Picture 2" descr="C:\Users\keener.l367\AppData\Local\Microsoft\Windows\Temporary Internet Files\Content.IE5\IF43FADQ\MP910220948[1].jpg"/>
          <p:cNvPicPr>
            <a:picLocks noChangeAspect="1" noChangeArrowheads="1"/>
          </p:cNvPicPr>
          <p:nvPr/>
        </p:nvPicPr>
        <p:blipFill>
          <a:blip r:embed="rId2">
            <a:clrChange>
              <a:clrFrom>
                <a:srgbClr val="FFFFFF"/>
              </a:clrFrom>
              <a:clrTo>
                <a:srgbClr val="FFFFFF">
                  <a:alpha val="0"/>
                </a:srgbClr>
              </a:clrTo>
            </a:clrChange>
          </a:blip>
          <a:srcRect l="3258" t="5000"/>
          <a:stretch>
            <a:fillRect/>
          </a:stretch>
        </p:blipFill>
        <p:spPr bwMode="auto">
          <a:xfrm>
            <a:off x="6629400" y="533400"/>
            <a:ext cx="2262188" cy="28956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normAutofit fontScale="90000"/>
          </a:bodyPr>
          <a:lstStyle/>
          <a:p>
            <a:pPr fontAlgn="auto">
              <a:spcAft>
                <a:spcPts val="0"/>
              </a:spcAft>
              <a:defRPr/>
            </a:pPr>
            <a:r>
              <a:rPr lang="en-US" dirty="0" smtClean="0"/>
              <a:t>Distribution by Public/Private High School</a:t>
            </a:r>
            <a:endParaRPr lang="en-US" dirty="0"/>
          </a:p>
        </p:txBody>
      </p:sp>
      <p:sp>
        <p:nvSpPr>
          <p:cNvPr id="3" name="Content Placeholder 2"/>
          <p:cNvSpPr>
            <a:spLocks noGrp="1"/>
          </p:cNvSpPr>
          <p:nvPr>
            <p:ph idx="1"/>
          </p:nvPr>
        </p:nvSpPr>
        <p:spPr>
          <a:xfrm>
            <a:off x="457200" y="6019800"/>
            <a:ext cx="8229600" cy="554038"/>
          </a:xfrm>
        </p:spPr>
        <p:txBody>
          <a:bodyPr>
            <a:normAutofit fontScale="62500" lnSpcReduction="20000"/>
          </a:bodyPr>
          <a:lstStyle/>
          <a:p>
            <a:pPr marL="365760" indent="-256032" fontAlgn="auto">
              <a:spcAft>
                <a:spcPts val="0"/>
              </a:spcAft>
              <a:buClr>
                <a:schemeClr val="accent3"/>
              </a:buClr>
              <a:buFont typeface="Georgia"/>
              <a:buChar char="•"/>
              <a:defRPr/>
            </a:pPr>
            <a:r>
              <a:rPr lang="en-US" dirty="0" smtClean="0"/>
              <a:t>Fairly accurate distribution of public vs. private (actual is 63% public, 37% private)</a:t>
            </a:r>
            <a:endParaRPr lang="en-US" dirty="0"/>
          </a:p>
        </p:txBody>
      </p:sp>
      <p:pic>
        <p:nvPicPr>
          <p:cNvPr id="22531" name="Picture 3"/>
          <p:cNvPicPr>
            <a:picLocks noChangeAspect="1" noChangeArrowheads="1"/>
          </p:cNvPicPr>
          <p:nvPr/>
        </p:nvPicPr>
        <p:blipFill>
          <a:blip r:embed="rId2"/>
          <a:srcRect/>
          <a:stretch>
            <a:fillRect/>
          </a:stretch>
        </p:blipFill>
        <p:spPr bwMode="auto">
          <a:xfrm>
            <a:off x="457200" y="1828800"/>
            <a:ext cx="7848600" cy="4095750"/>
          </a:xfrm>
          <a:prstGeom prst="rect">
            <a:avLst/>
          </a:prstGeom>
          <a:noFill/>
          <a:ln w="9525">
            <a:noFill/>
            <a:miter lim="800000"/>
            <a:headEnd/>
            <a:tailEnd/>
          </a:ln>
        </p:spPr>
      </p:pic>
      <p:sp>
        <p:nvSpPr>
          <p:cNvPr id="5" name="Content Placeholder 2"/>
          <p:cNvSpPr txBox="1">
            <a:spLocks/>
          </p:cNvSpPr>
          <p:nvPr/>
        </p:nvSpPr>
        <p:spPr>
          <a:xfrm>
            <a:off x="5867400" y="2133600"/>
            <a:ext cx="1066800" cy="554038"/>
          </a:xfrm>
          <a:prstGeom prst="rect">
            <a:avLst/>
          </a:prstGeom>
        </p:spPr>
        <p:txBody>
          <a:bodyPr>
            <a:normAutofit fontScale="62500" lnSpcReduction="20000"/>
          </a:bodyPr>
          <a:lstStyle/>
          <a:p>
            <a:pPr marL="365760" indent="-256032" fontAlgn="auto">
              <a:spcBef>
                <a:spcPts val="300"/>
              </a:spcBef>
              <a:spcAft>
                <a:spcPts val="0"/>
              </a:spcAft>
              <a:buClr>
                <a:schemeClr val="accent3"/>
              </a:buClr>
              <a:buFont typeface="Georgia"/>
              <a:buNone/>
              <a:defRPr/>
            </a:pPr>
            <a:r>
              <a:rPr lang="en-US" sz="2800" dirty="0">
                <a:latin typeface="+mn-lt"/>
              </a:rPr>
              <a:t>73.21%</a:t>
            </a:r>
            <a:endParaRPr lang="en-US" sz="2800" dirty="0">
              <a:latin typeface="+mn-lt"/>
            </a:endParaRPr>
          </a:p>
        </p:txBody>
      </p:sp>
      <p:sp>
        <p:nvSpPr>
          <p:cNvPr id="6" name="Content Placeholder 2"/>
          <p:cNvSpPr txBox="1">
            <a:spLocks/>
          </p:cNvSpPr>
          <p:nvPr/>
        </p:nvSpPr>
        <p:spPr>
          <a:xfrm>
            <a:off x="2133600" y="3886200"/>
            <a:ext cx="1066800" cy="554038"/>
          </a:xfrm>
          <a:prstGeom prst="rect">
            <a:avLst/>
          </a:prstGeom>
        </p:spPr>
        <p:txBody>
          <a:bodyPr>
            <a:normAutofit fontScale="62500" lnSpcReduction="20000"/>
          </a:bodyPr>
          <a:lstStyle/>
          <a:p>
            <a:pPr marL="365760" indent="-256032" fontAlgn="auto">
              <a:spcBef>
                <a:spcPts val="300"/>
              </a:spcBef>
              <a:spcAft>
                <a:spcPts val="0"/>
              </a:spcAft>
              <a:buClr>
                <a:schemeClr val="accent3"/>
              </a:buClr>
              <a:buFont typeface="Georgia"/>
              <a:buNone/>
              <a:defRPr/>
            </a:pPr>
            <a:r>
              <a:rPr lang="en-US" sz="2800" dirty="0">
                <a:latin typeface="+mn-lt"/>
              </a:rPr>
              <a:t>26.79%</a:t>
            </a:r>
            <a:endParaRPr lang="en-US" sz="2800" dirty="0">
              <a:latin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3"/>
          <p:cNvPicPr>
            <a:picLocks noChangeAspect="1" noChangeArrowheads="1"/>
          </p:cNvPicPr>
          <p:nvPr/>
        </p:nvPicPr>
        <p:blipFill>
          <a:blip r:embed="rId2"/>
          <a:srcRect b="2951"/>
          <a:stretch>
            <a:fillRect/>
          </a:stretch>
        </p:blipFill>
        <p:spPr bwMode="auto">
          <a:xfrm>
            <a:off x="533400" y="1371600"/>
            <a:ext cx="8077200" cy="4572000"/>
          </a:xfrm>
          <a:prstGeom prst="rect">
            <a:avLst/>
          </a:prstGeom>
          <a:noFill/>
          <a:ln w="9525">
            <a:noFill/>
            <a:miter lim="800000"/>
            <a:headEnd/>
            <a:tailEnd/>
          </a:ln>
        </p:spPr>
      </p:pic>
      <p:sp>
        <p:nvSpPr>
          <p:cNvPr id="23554" name="Title 1"/>
          <p:cNvSpPr>
            <a:spLocks noGrp="1"/>
          </p:cNvSpPr>
          <p:nvPr>
            <p:ph type="title"/>
          </p:nvPr>
        </p:nvSpPr>
        <p:spPr>
          <a:xfrm>
            <a:off x="381000" y="609600"/>
            <a:ext cx="8229600" cy="1066800"/>
          </a:xfrm>
        </p:spPr>
        <p:txBody>
          <a:bodyPr/>
          <a:lstStyle/>
          <a:p>
            <a:r>
              <a:rPr lang="en-US" smtClean="0"/>
              <a:t>Distribution by SAT score </a:t>
            </a:r>
          </a:p>
        </p:txBody>
      </p:sp>
      <p:sp>
        <p:nvSpPr>
          <p:cNvPr id="3" name="Content Placeholder 2"/>
          <p:cNvSpPr>
            <a:spLocks noGrp="1"/>
          </p:cNvSpPr>
          <p:nvPr>
            <p:ph idx="1"/>
          </p:nvPr>
        </p:nvSpPr>
        <p:spPr>
          <a:xfrm>
            <a:off x="0" y="5791200"/>
            <a:ext cx="8229600" cy="858838"/>
          </a:xfrm>
        </p:spPr>
        <p:txBody>
          <a:bodyPr>
            <a:normAutofit fontScale="62500" lnSpcReduction="20000"/>
          </a:bodyPr>
          <a:lstStyle/>
          <a:p>
            <a:pPr marL="365760" indent="-256032" fontAlgn="auto">
              <a:spcAft>
                <a:spcPts val="0"/>
              </a:spcAft>
              <a:buClr>
                <a:schemeClr val="accent3"/>
              </a:buClr>
              <a:buFont typeface="Georgia"/>
              <a:buChar char="•"/>
              <a:defRPr/>
            </a:pPr>
            <a:r>
              <a:rPr lang="en-US" dirty="0" smtClean="0"/>
              <a:t>Center at 1800-2000</a:t>
            </a:r>
          </a:p>
          <a:p>
            <a:pPr marL="365760" indent="-256032" fontAlgn="auto">
              <a:spcAft>
                <a:spcPts val="0"/>
              </a:spcAft>
              <a:buClr>
                <a:schemeClr val="accent3"/>
              </a:buClr>
              <a:buFont typeface="Georgia"/>
              <a:buChar char="•"/>
              <a:defRPr/>
            </a:pPr>
            <a:r>
              <a:rPr lang="en-US" dirty="0" err="1" smtClean="0"/>
              <a:t>Unimodal</a:t>
            </a:r>
            <a:r>
              <a:rPr lang="en-US" dirty="0" smtClean="0"/>
              <a:t>, symmetric</a:t>
            </a:r>
          </a:p>
          <a:p>
            <a:pPr marL="365760" indent="-256032" fontAlgn="auto">
              <a:spcAft>
                <a:spcPts val="0"/>
              </a:spcAft>
              <a:buClr>
                <a:schemeClr val="accent3"/>
              </a:buClr>
              <a:buFont typeface="Georgia"/>
              <a:buChar char="•"/>
              <a:defRPr/>
            </a:pPr>
            <a:r>
              <a:rPr lang="en-US" dirty="0" smtClean="0"/>
              <a:t>Small spread with most data above 1600</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609600"/>
            <a:ext cx="8229600" cy="1066800"/>
          </a:xfrm>
        </p:spPr>
        <p:txBody>
          <a:bodyPr/>
          <a:lstStyle/>
          <a:p>
            <a:r>
              <a:rPr lang="en-US" smtClean="0"/>
              <a:t>Distribution by ACT score</a:t>
            </a:r>
          </a:p>
        </p:txBody>
      </p:sp>
      <p:sp>
        <p:nvSpPr>
          <p:cNvPr id="3" name="Content Placeholder 2"/>
          <p:cNvSpPr>
            <a:spLocks noGrp="1"/>
          </p:cNvSpPr>
          <p:nvPr>
            <p:ph idx="1"/>
          </p:nvPr>
        </p:nvSpPr>
        <p:spPr>
          <a:xfrm>
            <a:off x="457200" y="5562600"/>
            <a:ext cx="3581400" cy="1011238"/>
          </a:xfrm>
        </p:spPr>
        <p:txBody>
          <a:bodyPr>
            <a:normAutofit fontScale="40000" lnSpcReduction="20000"/>
          </a:bodyPr>
          <a:lstStyle/>
          <a:p>
            <a:pPr marL="365760" indent="-256032" fontAlgn="auto">
              <a:spcAft>
                <a:spcPts val="0"/>
              </a:spcAft>
              <a:buClr>
                <a:schemeClr val="accent3"/>
              </a:buClr>
              <a:buFont typeface="Georgia"/>
              <a:buChar char="•"/>
              <a:defRPr/>
            </a:pPr>
            <a:r>
              <a:rPr lang="en-US" dirty="0" smtClean="0"/>
              <a:t>Center at 28, left skewed, </a:t>
            </a:r>
            <a:r>
              <a:rPr lang="en-US" dirty="0" err="1" smtClean="0"/>
              <a:t>unimodal</a:t>
            </a:r>
            <a:endParaRPr lang="en-US" dirty="0" smtClean="0"/>
          </a:p>
          <a:p>
            <a:pPr marL="365760" indent="-256032" fontAlgn="auto">
              <a:spcAft>
                <a:spcPts val="0"/>
              </a:spcAft>
              <a:buClr>
                <a:schemeClr val="accent3"/>
              </a:buClr>
              <a:buFont typeface="Georgia"/>
              <a:buChar char="•"/>
              <a:defRPr/>
            </a:pPr>
            <a:r>
              <a:rPr lang="en-US" dirty="0" smtClean="0"/>
              <a:t>Gap at 31</a:t>
            </a:r>
          </a:p>
          <a:p>
            <a:pPr marL="365760" indent="-256032" fontAlgn="auto">
              <a:spcAft>
                <a:spcPts val="0"/>
              </a:spcAft>
              <a:buClr>
                <a:schemeClr val="accent3"/>
              </a:buClr>
              <a:buFont typeface="Georgia"/>
              <a:buChar char="•"/>
              <a:defRPr/>
            </a:pPr>
            <a:r>
              <a:rPr lang="en-US" dirty="0" smtClean="0"/>
              <a:t>Wider spread than SAT scores</a:t>
            </a:r>
          </a:p>
          <a:p>
            <a:pPr marL="365760" indent="-256032" fontAlgn="auto">
              <a:spcAft>
                <a:spcPts val="0"/>
              </a:spcAft>
              <a:buClr>
                <a:schemeClr val="accent3"/>
              </a:buClr>
              <a:buFont typeface="Georgia"/>
              <a:buChar char="•"/>
              <a:defRPr/>
            </a:pPr>
            <a:r>
              <a:rPr lang="en-US" dirty="0" smtClean="0"/>
              <a:t>Range- 22-32</a:t>
            </a:r>
          </a:p>
          <a:p>
            <a:pPr marL="365760" indent="-256032" fontAlgn="auto">
              <a:spcAft>
                <a:spcPts val="0"/>
              </a:spcAft>
              <a:buClr>
                <a:schemeClr val="accent3"/>
              </a:buClr>
              <a:buFont typeface="Georgia"/>
              <a:buChar char="•"/>
              <a:defRPr/>
            </a:pPr>
            <a:r>
              <a:rPr lang="en-US" dirty="0" smtClean="0"/>
              <a:t>IQR: 6</a:t>
            </a:r>
            <a:endParaRPr lang="en-US" dirty="0"/>
          </a:p>
        </p:txBody>
      </p:sp>
      <p:pic>
        <p:nvPicPr>
          <p:cNvPr id="24579" name="Picture 3"/>
          <p:cNvPicPr>
            <a:picLocks noChangeAspect="1" noChangeArrowheads="1"/>
          </p:cNvPicPr>
          <p:nvPr/>
        </p:nvPicPr>
        <p:blipFill>
          <a:blip r:embed="rId2"/>
          <a:srcRect/>
          <a:stretch>
            <a:fillRect/>
          </a:stretch>
        </p:blipFill>
        <p:spPr bwMode="auto">
          <a:xfrm>
            <a:off x="609600" y="1447800"/>
            <a:ext cx="8077200" cy="4038600"/>
          </a:xfrm>
          <a:prstGeom prst="rect">
            <a:avLst/>
          </a:prstGeom>
          <a:noFill/>
          <a:ln w="9525">
            <a:noFill/>
            <a:miter lim="800000"/>
            <a:headEnd/>
            <a:tailEnd/>
          </a:ln>
        </p:spPr>
      </p:pic>
      <p:sp>
        <p:nvSpPr>
          <p:cNvPr id="5" name="Content Placeholder 2"/>
          <p:cNvSpPr txBox="1">
            <a:spLocks/>
          </p:cNvSpPr>
          <p:nvPr/>
        </p:nvSpPr>
        <p:spPr>
          <a:xfrm>
            <a:off x="4800600" y="5562600"/>
            <a:ext cx="3581400" cy="1295400"/>
          </a:xfrm>
          <a:prstGeom prst="rect">
            <a:avLst/>
          </a:prstGeom>
        </p:spPr>
        <p:txBody>
          <a:bodyPr>
            <a:normAutofit fontScale="40000" lnSpcReduction="20000"/>
          </a:bodyPr>
          <a:lstStyle/>
          <a:p>
            <a:pPr marL="365760" indent="-256032" fontAlgn="auto">
              <a:spcBef>
                <a:spcPts val="300"/>
              </a:spcBef>
              <a:spcAft>
                <a:spcPts val="0"/>
              </a:spcAft>
              <a:buClr>
                <a:schemeClr val="accent3"/>
              </a:buClr>
              <a:buFont typeface="Georgia"/>
              <a:buChar char="•"/>
              <a:defRPr/>
            </a:pPr>
            <a:r>
              <a:rPr lang="en-US" sz="2800" dirty="0">
                <a:latin typeface="+mn-lt"/>
              </a:rPr>
              <a:t>Mean- 28.3667</a:t>
            </a:r>
          </a:p>
          <a:p>
            <a:pPr marL="365760" indent="-256032" fontAlgn="auto">
              <a:spcBef>
                <a:spcPts val="300"/>
              </a:spcBef>
              <a:spcAft>
                <a:spcPts val="0"/>
              </a:spcAft>
              <a:buClr>
                <a:schemeClr val="accent3"/>
              </a:buClr>
              <a:buFont typeface="Georgia"/>
              <a:buChar char="•"/>
              <a:defRPr/>
            </a:pPr>
            <a:r>
              <a:rPr lang="en-US" sz="2800" dirty="0">
                <a:latin typeface="+mn-lt"/>
              </a:rPr>
              <a:t>Min- 22</a:t>
            </a:r>
          </a:p>
          <a:p>
            <a:pPr marL="365760" indent="-256032" fontAlgn="auto">
              <a:spcBef>
                <a:spcPts val="300"/>
              </a:spcBef>
              <a:spcAft>
                <a:spcPts val="0"/>
              </a:spcAft>
              <a:buClr>
                <a:schemeClr val="accent3"/>
              </a:buClr>
              <a:buFont typeface="Georgia"/>
              <a:buChar char="•"/>
              <a:defRPr/>
            </a:pPr>
            <a:r>
              <a:rPr lang="en-US" sz="2800" dirty="0">
                <a:latin typeface="+mn-lt"/>
              </a:rPr>
              <a:t>Q1-26</a:t>
            </a:r>
          </a:p>
          <a:p>
            <a:pPr marL="365760" indent="-256032" fontAlgn="auto">
              <a:spcBef>
                <a:spcPts val="300"/>
              </a:spcBef>
              <a:spcAft>
                <a:spcPts val="0"/>
              </a:spcAft>
              <a:buClr>
                <a:schemeClr val="accent3"/>
              </a:buClr>
              <a:buFont typeface="Georgia"/>
              <a:buChar char="•"/>
              <a:defRPr/>
            </a:pPr>
            <a:r>
              <a:rPr lang="en-US" sz="2800" dirty="0">
                <a:latin typeface="+mn-lt"/>
              </a:rPr>
              <a:t>Median- 28.5</a:t>
            </a:r>
          </a:p>
          <a:p>
            <a:pPr marL="365760" indent="-256032" fontAlgn="auto">
              <a:spcBef>
                <a:spcPts val="300"/>
              </a:spcBef>
              <a:spcAft>
                <a:spcPts val="0"/>
              </a:spcAft>
              <a:buClr>
                <a:schemeClr val="accent3"/>
              </a:buClr>
              <a:buFont typeface="Georgia"/>
              <a:buChar char="•"/>
              <a:defRPr/>
            </a:pPr>
            <a:r>
              <a:rPr lang="en-US" sz="2800" dirty="0">
                <a:latin typeface="+mn-lt"/>
              </a:rPr>
              <a:t>Q3- 32</a:t>
            </a:r>
          </a:p>
          <a:p>
            <a:pPr marL="365760" indent="-256032" fontAlgn="auto">
              <a:spcBef>
                <a:spcPts val="300"/>
              </a:spcBef>
              <a:spcAft>
                <a:spcPts val="0"/>
              </a:spcAft>
              <a:buClr>
                <a:schemeClr val="accent3"/>
              </a:buClr>
              <a:buFont typeface="Georgia"/>
              <a:buChar char="•"/>
              <a:defRPr/>
            </a:pPr>
            <a:r>
              <a:rPr lang="en-US" sz="2800" dirty="0">
                <a:latin typeface="+mn-lt"/>
              </a:rPr>
              <a:t>Max- 34</a:t>
            </a:r>
          </a:p>
          <a:p>
            <a:pPr marL="365760" indent="-256032" fontAlgn="auto">
              <a:spcBef>
                <a:spcPts val="300"/>
              </a:spcBef>
              <a:spcAft>
                <a:spcPts val="0"/>
              </a:spcAft>
              <a:buClr>
                <a:schemeClr val="accent3"/>
              </a:buClr>
              <a:buFont typeface="Georgia"/>
              <a:buChar char="•"/>
              <a:defRPr/>
            </a:pPr>
            <a:r>
              <a:rPr lang="en-US" sz="2800" dirty="0">
                <a:latin typeface="+mn-lt"/>
              </a:rPr>
              <a:t>Standard Deviation of 3.508</a:t>
            </a:r>
            <a:endParaRPr lang="en-US" sz="2800"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57200" y="685800"/>
            <a:ext cx="8229600" cy="1066800"/>
          </a:xfrm>
        </p:spPr>
        <p:txBody>
          <a:bodyPr/>
          <a:lstStyle/>
          <a:p>
            <a:r>
              <a:rPr lang="en-US" smtClean="0"/>
              <a:t>Conclusions about Population</a:t>
            </a:r>
          </a:p>
        </p:txBody>
      </p:sp>
      <p:sp>
        <p:nvSpPr>
          <p:cNvPr id="25602" name="Content Placeholder 2"/>
          <p:cNvSpPr>
            <a:spLocks noGrp="1"/>
          </p:cNvSpPr>
          <p:nvPr>
            <p:ph idx="1"/>
          </p:nvPr>
        </p:nvSpPr>
        <p:spPr>
          <a:xfrm>
            <a:off x="0" y="1905000"/>
            <a:ext cx="8686800" cy="4668838"/>
          </a:xfrm>
        </p:spPr>
        <p:txBody>
          <a:bodyPr/>
          <a:lstStyle/>
          <a:p>
            <a:r>
              <a:rPr lang="en-US" smtClean="0"/>
              <a:t>People who responded to the survey were in general relatively smart (3.8 GPA, around 1800 SATs). More females took this survey than males, because voluntary response, females were more willing to answer survey. Around 40% of respondents are from PA, but survey included people from 15 states all around the country. Also, around 70% of respondents attend/attended public school. This sample likely produced similar results due most people beings from our group members’ 3 colleges.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609600"/>
            <a:ext cx="8229600" cy="1066800"/>
          </a:xfrm>
        </p:spPr>
        <p:txBody>
          <a:bodyPr/>
          <a:lstStyle/>
          <a:p>
            <a:r>
              <a:rPr lang="en-US" smtClean="0"/>
              <a:t>“What is your weighted GPA?”</a:t>
            </a:r>
          </a:p>
        </p:txBody>
      </p:sp>
      <p:sp>
        <p:nvSpPr>
          <p:cNvPr id="3" name="Content Placeholder 2"/>
          <p:cNvSpPr>
            <a:spLocks noGrp="1"/>
          </p:cNvSpPr>
          <p:nvPr>
            <p:ph idx="1"/>
          </p:nvPr>
        </p:nvSpPr>
        <p:spPr>
          <a:xfrm>
            <a:off x="228600" y="4724400"/>
            <a:ext cx="8686800" cy="1371600"/>
          </a:xfrm>
        </p:spPr>
        <p:txBody>
          <a:bodyPr numCol="2">
            <a:normAutofit/>
          </a:bodyPr>
          <a:lstStyle/>
          <a:p>
            <a:pPr marL="365760" indent="-256032" fontAlgn="auto">
              <a:spcAft>
                <a:spcPts val="0"/>
              </a:spcAft>
              <a:buClr>
                <a:schemeClr val="accent3"/>
              </a:buClr>
              <a:buFont typeface="Georgia"/>
              <a:buNone/>
              <a:defRPr/>
            </a:pPr>
            <a:r>
              <a:rPr lang="en-US" sz="1800" dirty="0" smtClean="0"/>
              <a:t>mean = 3.83344</a:t>
            </a:r>
          </a:p>
          <a:p>
            <a:pPr marL="365760" indent="-256032" fontAlgn="auto">
              <a:spcAft>
                <a:spcPts val="0"/>
              </a:spcAft>
              <a:buClr>
                <a:schemeClr val="accent3"/>
              </a:buClr>
              <a:buFont typeface="Georgia"/>
              <a:buNone/>
              <a:defRPr/>
            </a:pPr>
            <a:r>
              <a:rPr lang="en-US" sz="1800" dirty="0" smtClean="0"/>
              <a:t>min = 3</a:t>
            </a:r>
          </a:p>
          <a:p>
            <a:pPr marL="365760" indent="-256032" fontAlgn="auto">
              <a:spcAft>
                <a:spcPts val="0"/>
              </a:spcAft>
              <a:buClr>
                <a:schemeClr val="accent3"/>
              </a:buClr>
              <a:buFont typeface="Georgia"/>
              <a:buNone/>
              <a:defRPr/>
            </a:pPr>
            <a:r>
              <a:rPr lang="en-US" sz="1800" dirty="0" smtClean="0"/>
              <a:t>Q1 = 3.7</a:t>
            </a:r>
          </a:p>
          <a:p>
            <a:pPr marL="365760" indent="-256032" fontAlgn="auto">
              <a:spcAft>
                <a:spcPts val="0"/>
              </a:spcAft>
              <a:buClr>
                <a:schemeClr val="accent3"/>
              </a:buClr>
              <a:buFont typeface="Georgia"/>
              <a:buNone/>
              <a:defRPr/>
            </a:pPr>
            <a:r>
              <a:rPr lang="en-US" sz="1800" dirty="0" smtClean="0"/>
              <a:t>median = 3.87</a:t>
            </a:r>
          </a:p>
          <a:p>
            <a:pPr marL="365760" indent="-256032" fontAlgn="auto">
              <a:spcAft>
                <a:spcPts val="0"/>
              </a:spcAft>
              <a:buClr>
                <a:schemeClr val="accent3"/>
              </a:buClr>
              <a:buFont typeface="Georgia"/>
              <a:buNone/>
              <a:defRPr/>
            </a:pPr>
            <a:r>
              <a:rPr lang="en-US" sz="1800" dirty="0" smtClean="0"/>
              <a:t>Q3 = 4.001</a:t>
            </a:r>
          </a:p>
          <a:p>
            <a:pPr marL="365760" indent="-256032" fontAlgn="auto">
              <a:spcAft>
                <a:spcPts val="0"/>
              </a:spcAft>
              <a:buClr>
                <a:schemeClr val="accent3"/>
              </a:buClr>
              <a:buFont typeface="Georgia"/>
              <a:buNone/>
              <a:defRPr/>
            </a:pPr>
            <a:r>
              <a:rPr lang="en-US" sz="1800" dirty="0" smtClean="0"/>
              <a:t>max = 4.36</a:t>
            </a:r>
          </a:p>
          <a:p>
            <a:pPr marL="365760" indent="-256032" fontAlgn="auto">
              <a:spcAft>
                <a:spcPts val="0"/>
              </a:spcAft>
              <a:buClr>
                <a:schemeClr val="accent3"/>
              </a:buClr>
              <a:buFont typeface="Georgia"/>
              <a:buNone/>
              <a:defRPr/>
            </a:pPr>
            <a:r>
              <a:rPr lang="en-US" sz="1800" dirty="0" smtClean="0"/>
              <a:t>s = .306222</a:t>
            </a:r>
          </a:p>
        </p:txBody>
      </p:sp>
      <p:pic>
        <p:nvPicPr>
          <p:cNvPr id="26627" name="Picture 3"/>
          <p:cNvPicPr>
            <a:picLocks noChangeAspect="1" noChangeArrowheads="1"/>
          </p:cNvPicPr>
          <p:nvPr/>
        </p:nvPicPr>
        <p:blipFill>
          <a:blip r:embed="rId2"/>
          <a:srcRect/>
          <a:stretch>
            <a:fillRect/>
          </a:stretch>
        </p:blipFill>
        <p:spPr bwMode="auto">
          <a:xfrm>
            <a:off x="381000" y="1447800"/>
            <a:ext cx="8382000" cy="3238500"/>
          </a:xfrm>
          <a:prstGeom prst="rect">
            <a:avLst/>
          </a:prstGeom>
          <a:noFill/>
          <a:ln w="9525">
            <a:noFill/>
            <a:miter lim="800000"/>
            <a:headEnd/>
            <a:tailEnd/>
          </a:ln>
        </p:spPr>
      </p:pic>
      <p:sp>
        <p:nvSpPr>
          <p:cNvPr id="26628" name="TextBox 4"/>
          <p:cNvSpPr txBox="1">
            <a:spLocks noChangeArrowheads="1"/>
          </p:cNvSpPr>
          <p:nvPr/>
        </p:nvSpPr>
        <p:spPr bwMode="auto">
          <a:xfrm>
            <a:off x="457200" y="6019800"/>
            <a:ext cx="8534400" cy="646113"/>
          </a:xfrm>
          <a:prstGeom prst="rect">
            <a:avLst/>
          </a:prstGeom>
          <a:noFill/>
          <a:ln w="9525">
            <a:noFill/>
            <a:miter lim="800000"/>
            <a:headEnd/>
            <a:tailEnd/>
          </a:ln>
        </p:spPr>
        <p:txBody>
          <a:bodyPr>
            <a:spAutoFit/>
          </a:bodyPr>
          <a:lstStyle/>
          <a:p>
            <a:r>
              <a:rPr lang="en-US">
                <a:latin typeface="Georgia" pitchFamily="18" charset="0"/>
              </a:rPr>
              <a:t>Unimodal, symmetric, Mean of 3.833. Two outliers below 3.2. Range of 3-4.36 including outliers.  IQR: .301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fontScale="90000"/>
          </a:bodyPr>
          <a:lstStyle/>
          <a:p>
            <a:pPr algn="ctr" fontAlgn="auto">
              <a:spcAft>
                <a:spcPts val="0"/>
              </a:spcAft>
              <a:defRPr/>
            </a:pPr>
            <a:r>
              <a:rPr lang="en-US" dirty="0" smtClean="0"/>
              <a:t>Goodness of Fit Test </a:t>
            </a:r>
            <a:br>
              <a:rPr lang="en-US" dirty="0" smtClean="0"/>
            </a:br>
            <a:r>
              <a:rPr lang="en-US" dirty="0" smtClean="0"/>
              <a:t>for Distribution of GPA</a:t>
            </a:r>
            <a:endParaRPr lang="en-US" dirty="0"/>
          </a:p>
        </p:txBody>
      </p:sp>
      <p:sp>
        <p:nvSpPr>
          <p:cNvPr id="27650" name="Content Placeholder 2"/>
          <p:cNvSpPr>
            <a:spLocks noGrp="1"/>
          </p:cNvSpPr>
          <p:nvPr>
            <p:ph idx="1"/>
          </p:nvPr>
        </p:nvSpPr>
        <p:spPr>
          <a:xfrm>
            <a:off x="0" y="1905000"/>
            <a:ext cx="9144000" cy="4324350"/>
          </a:xfrm>
        </p:spPr>
        <p:txBody>
          <a:bodyPr/>
          <a:lstStyle/>
          <a:p>
            <a:pPr>
              <a:buFont typeface="Georgia" pitchFamily="18" charset="0"/>
              <a:buNone/>
            </a:pPr>
            <a:r>
              <a:rPr lang="en-US" sz="2400" smtClean="0">
                <a:solidFill>
                  <a:schemeClr val="accent2"/>
                </a:solidFill>
              </a:rPr>
              <a:t>Ho: Observed distribution of GPA’s fits expected distribution of GPA’s</a:t>
            </a:r>
          </a:p>
          <a:p>
            <a:pPr>
              <a:buFont typeface="Georgia" pitchFamily="18" charset="0"/>
              <a:buNone/>
            </a:pPr>
            <a:r>
              <a:rPr lang="en-US" sz="2400" smtClean="0">
                <a:solidFill>
                  <a:schemeClr val="accent2"/>
                </a:solidFill>
              </a:rPr>
              <a:t>Ha: Observed distribution of GPA’s does not fit expected distribution of GPA’s</a:t>
            </a:r>
          </a:p>
        </p:txBody>
      </p:sp>
      <p:sp>
        <p:nvSpPr>
          <p:cNvPr id="4" name="Content Placeholder 3"/>
          <p:cNvSpPr txBox="1">
            <a:spLocks/>
          </p:cNvSpPr>
          <p:nvPr/>
        </p:nvSpPr>
        <p:spPr>
          <a:xfrm>
            <a:off x="533400" y="4038600"/>
            <a:ext cx="4038600" cy="2508250"/>
          </a:xfrm>
          <a:prstGeom prst="rect">
            <a:avLst/>
          </a:prstGeom>
        </p:spPr>
        <p:txBody>
          <a:bodyPr>
            <a:normAutofit/>
          </a:bodyPr>
          <a:lstStyle/>
          <a:p>
            <a:pPr marL="365760" indent="-256032" fontAlgn="auto">
              <a:spcBef>
                <a:spcPts val="300"/>
              </a:spcBef>
              <a:spcAft>
                <a:spcPts val="0"/>
              </a:spcAft>
              <a:buClr>
                <a:schemeClr val="accent3"/>
              </a:buClr>
              <a:defRPr/>
            </a:pPr>
            <a:r>
              <a:rPr lang="en-US" sz="2400" dirty="0">
                <a:latin typeface="+mn-lt"/>
              </a:rPr>
              <a:t>1. Categorical Data</a:t>
            </a:r>
          </a:p>
          <a:p>
            <a:pPr marL="365760" indent="-256032" fontAlgn="auto">
              <a:spcBef>
                <a:spcPts val="300"/>
              </a:spcBef>
              <a:spcAft>
                <a:spcPts val="0"/>
              </a:spcAft>
              <a:buClr>
                <a:schemeClr val="accent3"/>
              </a:buClr>
              <a:defRPr/>
            </a:pPr>
            <a:r>
              <a:rPr lang="en-US" sz="2400" dirty="0">
                <a:latin typeface="+mn-lt"/>
              </a:rPr>
              <a:t>2. SRS</a:t>
            </a:r>
          </a:p>
          <a:p>
            <a:pPr marL="365760" indent="-256032" fontAlgn="auto">
              <a:spcBef>
                <a:spcPts val="300"/>
              </a:spcBef>
              <a:spcAft>
                <a:spcPts val="0"/>
              </a:spcAft>
              <a:buClr>
                <a:schemeClr val="accent3"/>
              </a:buClr>
              <a:defRPr/>
            </a:pPr>
            <a:r>
              <a:rPr lang="en-US" sz="2400" dirty="0">
                <a:latin typeface="+mn-lt"/>
              </a:rPr>
              <a:t>3. All Expected Counts ≥ 5</a:t>
            </a:r>
            <a:endParaRPr lang="en-US" sz="2400" dirty="0">
              <a:latin typeface="+mn-lt"/>
            </a:endParaRPr>
          </a:p>
        </p:txBody>
      </p:sp>
      <p:sp>
        <p:nvSpPr>
          <p:cNvPr id="5" name="Content Placeholder 4"/>
          <p:cNvSpPr txBox="1">
            <a:spLocks/>
          </p:cNvSpPr>
          <p:nvPr/>
        </p:nvSpPr>
        <p:spPr>
          <a:xfrm>
            <a:off x="4419600" y="3962400"/>
            <a:ext cx="4419600" cy="2133600"/>
          </a:xfrm>
          <a:prstGeom prst="rect">
            <a:avLst/>
          </a:prstGeom>
        </p:spPr>
        <p:txBody>
          <a:bodyPr>
            <a:normAutofit/>
          </a:bodyPr>
          <a:lstStyle/>
          <a:p>
            <a:pPr marL="365760" indent="-256032" fontAlgn="auto">
              <a:spcBef>
                <a:spcPts val="300"/>
              </a:spcBef>
              <a:spcAft>
                <a:spcPts val="0"/>
              </a:spcAft>
              <a:buClr>
                <a:schemeClr val="accent3"/>
              </a:buClr>
              <a:defRPr/>
            </a:pPr>
            <a:r>
              <a:rPr lang="en-US" sz="2400" dirty="0">
                <a:latin typeface="+mn-lt"/>
              </a:rPr>
              <a:t>1. GPA range is categorical</a:t>
            </a:r>
          </a:p>
          <a:p>
            <a:pPr marL="365760" indent="-256032" fontAlgn="auto">
              <a:spcBef>
                <a:spcPts val="300"/>
              </a:spcBef>
              <a:spcAft>
                <a:spcPts val="0"/>
              </a:spcAft>
              <a:buClr>
                <a:schemeClr val="accent3"/>
              </a:buClr>
              <a:defRPr/>
            </a:pPr>
            <a:r>
              <a:rPr lang="en-US" sz="2400" dirty="0">
                <a:latin typeface="+mn-lt"/>
              </a:rPr>
              <a:t>2. Assumed representative and systematic random sample</a:t>
            </a:r>
          </a:p>
          <a:p>
            <a:pPr marL="365760" indent="-256032" fontAlgn="auto">
              <a:spcBef>
                <a:spcPts val="300"/>
              </a:spcBef>
              <a:spcAft>
                <a:spcPts val="0"/>
              </a:spcAft>
              <a:buClr>
                <a:schemeClr val="accent3"/>
              </a:buClr>
              <a:defRPr/>
            </a:pPr>
            <a:r>
              <a:rPr lang="en-US" sz="2400" dirty="0">
                <a:latin typeface="+mn-lt"/>
              </a:rPr>
              <a:t>3. All Expected Counts ≥ 5</a:t>
            </a:r>
            <a:endParaRPr lang="en-US" sz="2400" dirty="0">
              <a:latin typeface="+mn-lt"/>
            </a:endParaRPr>
          </a:p>
        </p:txBody>
      </p:sp>
      <p:sp>
        <p:nvSpPr>
          <p:cNvPr id="27653" name="TextBox 5"/>
          <p:cNvSpPr txBox="1">
            <a:spLocks noChangeArrowheads="1"/>
          </p:cNvSpPr>
          <p:nvPr/>
        </p:nvSpPr>
        <p:spPr bwMode="auto">
          <a:xfrm>
            <a:off x="3352800" y="3581400"/>
            <a:ext cx="1601788" cy="369888"/>
          </a:xfrm>
          <a:prstGeom prst="rect">
            <a:avLst/>
          </a:prstGeom>
          <a:noFill/>
          <a:ln w="9525">
            <a:noFill/>
            <a:miter lim="800000"/>
            <a:headEnd/>
            <a:tailEnd/>
          </a:ln>
        </p:spPr>
        <p:txBody>
          <a:bodyPr wrap="none">
            <a:spAutoFit/>
          </a:bodyPr>
          <a:lstStyle/>
          <a:p>
            <a:r>
              <a:rPr lang="en-US">
                <a:latin typeface="Georgia" pitchFamily="18" charset="0"/>
              </a:rPr>
              <a:t>State &amp; Check</a:t>
            </a:r>
          </a:p>
        </p:txBody>
      </p:sp>
      <p:sp>
        <p:nvSpPr>
          <p:cNvPr id="27654" name="TextBox 6"/>
          <p:cNvSpPr txBox="1">
            <a:spLocks noChangeArrowheads="1"/>
          </p:cNvSpPr>
          <p:nvPr/>
        </p:nvSpPr>
        <p:spPr bwMode="auto">
          <a:xfrm>
            <a:off x="762000" y="6172200"/>
            <a:ext cx="7581900" cy="523875"/>
          </a:xfrm>
          <a:prstGeom prst="rect">
            <a:avLst/>
          </a:prstGeom>
          <a:noFill/>
          <a:ln w="9525">
            <a:noFill/>
            <a:miter lim="800000"/>
            <a:headEnd/>
            <a:tailEnd/>
          </a:ln>
        </p:spPr>
        <p:txBody>
          <a:bodyPr wrap="none">
            <a:spAutoFit/>
          </a:bodyPr>
          <a:lstStyle/>
          <a:p>
            <a:r>
              <a:rPr lang="en-US" sz="2800">
                <a:latin typeface="Georgia" pitchFamily="18" charset="0"/>
              </a:rPr>
              <a:t>Conditions Met –</a:t>
            </a:r>
            <a:r>
              <a:rPr lang="el-GR" sz="2800">
                <a:latin typeface="Georgia" pitchFamily="18" charset="0"/>
              </a:rPr>
              <a:t>χ</a:t>
            </a:r>
            <a:r>
              <a:rPr lang="en-US" sz="2800" baseline="30000">
                <a:latin typeface="Georgia" pitchFamily="18" charset="0"/>
              </a:rPr>
              <a:t>2 </a:t>
            </a:r>
            <a:r>
              <a:rPr lang="en-US" sz="2800">
                <a:latin typeface="Georgia" pitchFamily="18" charset="0"/>
              </a:rPr>
              <a:t>distribution – </a:t>
            </a:r>
            <a:r>
              <a:rPr lang="el-GR" sz="2800">
                <a:latin typeface="Georgia" pitchFamily="18" charset="0"/>
              </a:rPr>
              <a:t>χ</a:t>
            </a:r>
            <a:r>
              <a:rPr lang="en-US" sz="2800" baseline="30000">
                <a:latin typeface="Georgia" pitchFamily="18" charset="0"/>
              </a:rPr>
              <a:t>2 </a:t>
            </a:r>
            <a:r>
              <a:rPr lang="en-US" sz="2800">
                <a:latin typeface="Georgia" pitchFamily="18" charset="0"/>
              </a:rPr>
              <a:t> GOF Test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609600"/>
            <a:ext cx="8229600" cy="1066800"/>
          </a:xfrm>
        </p:spPr>
        <p:txBody>
          <a:bodyPr/>
          <a:lstStyle/>
          <a:p>
            <a:r>
              <a:rPr lang="en-US" smtClean="0"/>
              <a:t>Work</a:t>
            </a:r>
          </a:p>
        </p:txBody>
      </p:sp>
      <p:pic>
        <p:nvPicPr>
          <p:cNvPr id="28674" name="Picture 3"/>
          <p:cNvPicPr>
            <a:picLocks noChangeAspect="1" noChangeArrowheads="1"/>
          </p:cNvPicPr>
          <p:nvPr/>
        </p:nvPicPr>
        <p:blipFill>
          <a:blip r:embed="rId2"/>
          <a:srcRect b="69087"/>
          <a:stretch>
            <a:fillRect/>
          </a:stretch>
        </p:blipFill>
        <p:spPr bwMode="auto">
          <a:xfrm>
            <a:off x="4438650" y="685800"/>
            <a:ext cx="4705350" cy="1828800"/>
          </a:xfrm>
          <a:prstGeom prst="rect">
            <a:avLst/>
          </a:prstGeom>
          <a:noFill/>
          <a:ln w="9525">
            <a:noFill/>
            <a:miter lim="800000"/>
            <a:headEnd/>
            <a:tailEnd/>
          </a:ln>
        </p:spPr>
      </p:pic>
      <p:sp>
        <p:nvSpPr>
          <p:cNvPr id="28675" name="Rectangle 4"/>
          <p:cNvSpPr>
            <a:spLocks noChangeArrowheads="1"/>
          </p:cNvSpPr>
          <p:nvPr/>
        </p:nvSpPr>
        <p:spPr bwMode="auto">
          <a:xfrm>
            <a:off x="152400" y="1752600"/>
            <a:ext cx="8991600" cy="4278313"/>
          </a:xfrm>
          <a:prstGeom prst="rect">
            <a:avLst/>
          </a:prstGeom>
          <a:noFill/>
          <a:ln w="9525">
            <a:noFill/>
            <a:miter lim="800000"/>
            <a:headEnd/>
            <a:tailEnd/>
          </a:ln>
        </p:spPr>
        <p:txBody>
          <a:bodyPr>
            <a:spAutoFit/>
          </a:bodyPr>
          <a:lstStyle/>
          <a:p>
            <a:r>
              <a:rPr lang="en-US" sz="4400" b="1" i="1">
                <a:latin typeface="Bodoni MT" pitchFamily="18" charset="0"/>
              </a:rPr>
              <a:t>x</a:t>
            </a:r>
            <a:r>
              <a:rPr lang="en-US" b="1" i="1" baseline="100000">
                <a:latin typeface="Bodoni MT" pitchFamily="18" charset="0"/>
              </a:rPr>
              <a:t>2</a:t>
            </a:r>
            <a:r>
              <a:rPr lang="en-US" b="1" i="1">
                <a:latin typeface="Bodoni MT" pitchFamily="18" charset="0"/>
              </a:rPr>
              <a:t>  = ∑ </a:t>
            </a:r>
            <a:r>
              <a:rPr lang="en-US" b="1">
                <a:latin typeface="Bodoni MT" pitchFamily="18" charset="0"/>
              </a:rPr>
              <a:t>(obs-exp)</a:t>
            </a:r>
            <a:r>
              <a:rPr lang="en-US" b="1" baseline="100000">
                <a:latin typeface="Bodoni MT" pitchFamily="18" charset="0"/>
              </a:rPr>
              <a:t>2</a:t>
            </a:r>
            <a:r>
              <a:rPr lang="en-US" sz="2000" b="1">
                <a:latin typeface="Bodoni MT" pitchFamily="18" charset="0"/>
              </a:rPr>
              <a:t>/</a:t>
            </a:r>
            <a:r>
              <a:rPr lang="en-US" b="1">
                <a:latin typeface="Bodoni MT" pitchFamily="18" charset="0"/>
              </a:rPr>
              <a:t> exp</a:t>
            </a:r>
          </a:p>
          <a:p>
            <a:r>
              <a:rPr lang="en-US" sz="4400" b="1" i="1">
                <a:latin typeface="Bodoni MT" pitchFamily="18" charset="0"/>
              </a:rPr>
              <a:t>x</a:t>
            </a:r>
            <a:r>
              <a:rPr lang="en-US" b="1" i="1" baseline="100000">
                <a:latin typeface="Bodoni MT" pitchFamily="18" charset="0"/>
              </a:rPr>
              <a:t>2</a:t>
            </a:r>
            <a:r>
              <a:rPr lang="en-US" b="1" i="1">
                <a:latin typeface="Bodoni MT" pitchFamily="18" charset="0"/>
              </a:rPr>
              <a:t>  = ∑ (7</a:t>
            </a:r>
            <a:r>
              <a:rPr lang="en-US" b="1">
                <a:latin typeface="Bodoni MT" pitchFamily="18" charset="0"/>
              </a:rPr>
              <a:t>-18.66)</a:t>
            </a:r>
            <a:r>
              <a:rPr lang="en-US" b="1" baseline="100000">
                <a:latin typeface="Bodoni MT" pitchFamily="18" charset="0"/>
              </a:rPr>
              <a:t>2</a:t>
            </a:r>
            <a:r>
              <a:rPr lang="en-US" sz="2000" b="1">
                <a:latin typeface="Bodoni MT" pitchFamily="18" charset="0"/>
              </a:rPr>
              <a:t>/</a:t>
            </a:r>
            <a:r>
              <a:rPr lang="en-US" b="1">
                <a:latin typeface="Bodoni MT" pitchFamily="18" charset="0"/>
              </a:rPr>
              <a:t> 18.6 + (31-18.6)</a:t>
            </a:r>
            <a:r>
              <a:rPr lang="en-US" b="1" baseline="100000">
                <a:latin typeface="Bodoni MT" pitchFamily="18" charset="0"/>
              </a:rPr>
              <a:t> 2</a:t>
            </a:r>
            <a:r>
              <a:rPr lang="en-US" b="1">
                <a:latin typeface="Bodoni MT" pitchFamily="18" charset="0"/>
              </a:rPr>
              <a:t> / 18.6. . .</a:t>
            </a:r>
          </a:p>
          <a:p>
            <a:r>
              <a:rPr lang="en-US" sz="4400" b="1" i="1">
                <a:latin typeface="Bodoni MT" pitchFamily="18" charset="0"/>
              </a:rPr>
              <a:t>x</a:t>
            </a:r>
            <a:r>
              <a:rPr lang="en-US" b="1" i="1" baseline="100000">
                <a:latin typeface="Bodoni MT" pitchFamily="18" charset="0"/>
              </a:rPr>
              <a:t>2</a:t>
            </a:r>
            <a:r>
              <a:rPr lang="en-US" b="1" i="1">
                <a:latin typeface="Bodoni MT" pitchFamily="18" charset="0"/>
              </a:rPr>
              <a:t>  =  15.46     df= 2</a:t>
            </a:r>
          </a:p>
          <a:p>
            <a:r>
              <a:rPr lang="en-US" b="1" i="1">
                <a:latin typeface="Bodoni MT" pitchFamily="18" charset="0"/>
              </a:rPr>
              <a:t>P(</a:t>
            </a:r>
            <a:r>
              <a:rPr lang="en-US" sz="3200" b="1" i="1">
                <a:latin typeface="Bodoni MT" pitchFamily="18" charset="0"/>
              </a:rPr>
              <a:t>x</a:t>
            </a:r>
            <a:r>
              <a:rPr lang="en-US" sz="1200" b="1" i="1" baseline="100000">
                <a:latin typeface="Bodoni MT" pitchFamily="18" charset="0"/>
              </a:rPr>
              <a:t>2</a:t>
            </a:r>
            <a:r>
              <a:rPr lang="en-US" sz="1200" b="1" i="1">
                <a:latin typeface="Bodoni MT" pitchFamily="18" charset="0"/>
              </a:rPr>
              <a:t> </a:t>
            </a:r>
            <a:r>
              <a:rPr lang="en-US" b="1" i="1">
                <a:latin typeface="Bodoni MT" pitchFamily="18" charset="0"/>
              </a:rPr>
              <a:t> &gt; 15.46) = .00044</a:t>
            </a:r>
          </a:p>
          <a:p>
            <a:endParaRPr lang="en-US" b="1" i="1">
              <a:latin typeface="Bodoni MT" pitchFamily="18" charset="0"/>
            </a:endParaRPr>
          </a:p>
          <a:p>
            <a:endParaRPr lang="en-US" b="1" i="1">
              <a:latin typeface="Bodoni MT" pitchFamily="18" charset="0"/>
            </a:endParaRPr>
          </a:p>
          <a:p>
            <a:endParaRPr lang="en-US" b="1" i="1">
              <a:latin typeface="Bodoni MT" pitchFamily="18" charset="0"/>
            </a:endParaRPr>
          </a:p>
          <a:p>
            <a:r>
              <a:rPr lang="en-US" b="1" i="1">
                <a:latin typeface="Georgia" pitchFamily="18" charset="0"/>
              </a:rPr>
              <a:t>We reject the Ho because p-value of .00044 is less than the alpha of .05. We have sufficient evidence to conclude that the Observed distribution of GPA’s does not fit expected distribution of GPA’s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066800"/>
          </a:xfrm>
        </p:spPr>
        <p:txBody>
          <a:bodyPr>
            <a:normAutofit fontScale="90000"/>
          </a:bodyPr>
          <a:lstStyle/>
          <a:p>
            <a:pPr fontAlgn="auto">
              <a:spcAft>
                <a:spcPts val="0"/>
              </a:spcAft>
              <a:defRPr/>
            </a:pPr>
            <a:r>
              <a:rPr lang="en-US" dirty="0" smtClean="0"/>
              <a:t>“Have you received any scholarships”</a:t>
            </a:r>
            <a:endParaRPr lang="en-US" dirty="0"/>
          </a:p>
        </p:txBody>
      </p:sp>
      <p:pic>
        <p:nvPicPr>
          <p:cNvPr id="29698" name="Picture 2"/>
          <p:cNvPicPr>
            <a:picLocks noChangeAspect="1" noChangeArrowheads="1"/>
          </p:cNvPicPr>
          <p:nvPr/>
        </p:nvPicPr>
        <p:blipFill>
          <a:blip r:embed="rId2"/>
          <a:srcRect/>
          <a:stretch>
            <a:fillRect/>
          </a:stretch>
        </p:blipFill>
        <p:spPr bwMode="auto">
          <a:xfrm>
            <a:off x="1219200" y="1527175"/>
            <a:ext cx="6705600" cy="5233988"/>
          </a:xfrm>
          <a:prstGeom prst="rect">
            <a:avLst/>
          </a:prstGeom>
          <a:noFill/>
          <a:ln w="9525">
            <a:noFill/>
            <a:miter lim="800000"/>
            <a:headEnd/>
            <a:tailEnd/>
          </a:ln>
        </p:spPr>
      </p:pic>
      <p:sp>
        <p:nvSpPr>
          <p:cNvPr id="29699" name="TextBox 3"/>
          <p:cNvSpPr txBox="1">
            <a:spLocks noChangeArrowheads="1"/>
          </p:cNvSpPr>
          <p:nvPr/>
        </p:nvSpPr>
        <p:spPr bwMode="auto">
          <a:xfrm>
            <a:off x="5791200" y="2057400"/>
            <a:ext cx="1219200" cy="369888"/>
          </a:xfrm>
          <a:prstGeom prst="rect">
            <a:avLst/>
          </a:prstGeom>
          <a:noFill/>
          <a:ln w="9525">
            <a:noFill/>
            <a:miter lim="800000"/>
            <a:headEnd/>
            <a:tailEnd/>
          </a:ln>
        </p:spPr>
        <p:txBody>
          <a:bodyPr>
            <a:spAutoFit/>
          </a:bodyPr>
          <a:lstStyle/>
          <a:p>
            <a:r>
              <a:rPr lang="en-US">
                <a:latin typeface="Georgia" pitchFamily="18" charset="0"/>
              </a:rPr>
              <a:t>73.2%</a:t>
            </a:r>
          </a:p>
        </p:txBody>
      </p:sp>
      <p:sp>
        <p:nvSpPr>
          <p:cNvPr id="29700" name="TextBox 5"/>
          <p:cNvSpPr txBox="1">
            <a:spLocks noChangeArrowheads="1"/>
          </p:cNvSpPr>
          <p:nvPr/>
        </p:nvSpPr>
        <p:spPr bwMode="auto">
          <a:xfrm>
            <a:off x="2971800" y="4114800"/>
            <a:ext cx="1219200" cy="369888"/>
          </a:xfrm>
          <a:prstGeom prst="rect">
            <a:avLst/>
          </a:prstGeom>
          <a:noFill/>
          <a:ln w="9525">
            <a:noFill/>
            <a:miter lim="800000"/>
            <a:headEnd/>
            <a:tailEnd/>
          </a:ln>
        </p:spPr>
        <p:txBody>
          <a:bodyPr>
            <a:spAutoFit/>
          </a:bodyPr>
          <a:lstStyle/>
          <a:p>
            <a:r>
              <a:rPr lang="en-US">
                <a:latin typeface="Georgia" pitchFamily="18" charset="0"/>
              </a:rPr>
              <a:t>26.8%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fontScale="90000"/>
          </a:bodyPr>
          <a:lstStyle/>
          <a:p>
            <a:pPr algn="ctr" fontAlgn="auto">
              <a:spcAft>
                <a:spcPts val="0"/>
              </a:spcAft>
              <a:defRPr/>
            </a:pPr>
            <a:r>
              <a:rPr lang="en-US" dirty="0" smtClean="0"/>
              <a:t>Chi-Squared Test for Independence</a:t>
            </a:r>
            <a:br>
              <a:rPr lang="en-US" dirty="0" smtClean="0"/>
            </a:br>
            <a:r>
              <a:rPr lang="en-US" dirty="0" smtClean="0"/>
              <a:t>Gender vs. Scholarships</a:t>
            </a:r>
            <a:endParaRPr lang="en-US" dirty="0"/>
          </a:p>
        </p:txBody>
      </p:sp>
      <p:sp>
        <p:nvSpPr>
          <p:cNvPr id="30722" name="TextBox 5"/>
          <p:cNvSpPr txBox="1">
            <a:spLocks noChangeArrowheads="1"/>
          </p:cNvSpPr>
          <p:nvPr/>
        </p:nvSpPr>
        <p:spPr bwMode="auto">
          <a:xfrm>
            <a:off x="0" y="1828800"/>
            <a:ext cx="9144000" cy="1846263"/>
          </a:xfrm>
          <a:prstGeom prst="rect">
            <a:avLst/>
          </a:prstGeom>
          <a:noFill/>
          <a:ln w="9525">
            <a:noFill/>
            <a:miter lim="800000"/>
            <a:headEnd/>
            <a:tailEnd/>
          </a:ln>
        </p:spPr>
        <p:txBody>
          <a:bodyPr>
            <a:spAutoFit/>
          </a:bodyPr>
          <a:lstStyle/>
          <a:p>
            <a:r>
              <a:rPr lang="en-US" sz="2400">
                <a:solidFill>
                  <a:schemeClr val="accent2"/>
                </a:solidFill>
                <a:latin typeface="Georgia" pitchFamily="18" charset="0"/>
              </a:rPr>
              <a:t>Ho: Gender and receiving scholarships are independent of each other</a:t>
            </a:r>
          </a:p>
          <a:p>
            <a:r>
              <a:rPr lang="en-US" sz="2400">
                <a:solidFill>
                  <a:schemeClr val="accent2"/>
                </a:solidFill>
                <a:latin typeface="Georgia" pitchFamily="18" charset="0"/>
              </a:rPr>
              <a:t>Ha: : Gender and receiving scholarships are not independent of each other</a:t>
            </a:r>
          </a:p>
          <a:p>
            <a:endParaRPr lang="en-US">
              <a:latin typeface="Georgia" pitchFamily="18" charset="0"/>
            </a:endParaRPr>
          </a:p>
        </p:txBody>
      </p:sp>
      <p:sp>
        <p:nvSpPr>
          <p:cNvPr id="30723" name="Content Placeholder 3"/>
          <p:cNvSpPr>
            <a:spLocks noGrp="1"/>
          </p:cNvSpPr>
          <p:nvPr>
            <p:ph sz="half" idx="1"/>
          </p:nvPr>
        </p:nvSpPr>
        <p:spPr>
          <a:xfrm>
            <a:off x="381000" y="3581400"/>
            <a:ext cx="4038600" cy="2355850"/>
          </a:xfrm>
        </p:spPr>
        <p:txBody>
          <a:bodyPr/>
          <a:lstStyle/>
          <a:p>
            <a:pPr>
              <a:buFont typeface="Georgia" pitchFamily="18" charset="0"/>
              <a:buNone/>
            </a:pPr>
            <a:r>
              <a:rPr lang="en-US" sz="2400" smtClean="0"/>
              <a:t>1. Categorical Data</a:t>
            </a:r>
          </a:p>
          <a:p>
            <a:pPr>
              <a:buFont typeface="Georgia" pitchFamily="18" charset="0"/>
              <a:buNone/>
            </a:pPr>
            <a:r>
              <a:rPr lang="en-US" sz="2400" smtClean="0"/>
              <a:t>2. SRS</a:t>
            </a:r>
          </a:p>
          <a:p>
            <a:pPr>
              <a:buFont typeface="Georgia" pitchFamily="18" charset="0"/>
              <a:buNone/>
            </a:pPr>
            <a:r>
              <a:rPr lang="en-US" sz="2400" smtClean="0"/>
              <a:t>3. All Expected Cell Counts ≥ 5</a:t>
            </a:r>
          </a:p>
        </p:txBody>
      </p:sp>
      <p:sp>
        <p:nvSpPr>
          <p:cNvPr id="9" name="Content Placeholder 4"/>
          <p:cNvSpPr txBox="1">
            <a:spLocks/>
          </p:cNvSpPr>
          <p:nvPr/>
        </p:nvSpPr>
        <p:spPr>
          <a:xfrm>
            <a:off x="4191000" y="3581400"/>
            <a:ext cx="4953000" cy="2660650"/>
          </a:xfrm>
          <a:prstGeom prst="rect">
            <a:avLst/>
          </a:prstGeom>
        </p:spPr>
        <p:txBody>
          <a:bodyPr>
            <a:normAutofit/>
          </a:bodyPr>
          <a:lstStyle/>
          <a:p>
            <a:pPr marL="365760" indent="-256032" fontAlgn="auto">
              <a:spcBef>
                <a:spcPts val="300"/>
              </a:spcBef>
              <a:spcAft>
                <a:spcPts val="0"/>
              </a:spcAft>
              <a:buClr>
                <a:schemeClr val="accent3"/>
              </a:buClr>
              <a:defRPr/>
            </a:pPr>
            <a:r>
              <a:rPr lang="en-US" sz="2400" dirty="0">
                <a:latin typeface="+mn-lt"/>
              </a:rPr>
              <a:t>1. GPA range and school enjoyment are categorical</a:t>
            </a:r>
          </a:p>
          <a:p>
            <a:pPr marL="365760" indent="-256032" fontAlgn="auto">
              <a:spcBef>
                <a:spcPts val="300"/>
              </a:spcBef>
              <a:spcAft>
                <a:spcPts val="0"/>
              </a:spcAft>
              <a:buClr>
                <a:schemeClr val="accent3"/>
              </a:buClr>
              <a:defRPr/>
            </a:pPr>
            <a:r>
              <a:rPr lang="en-US" sz="2400" dirty="0">
                <a:latin typeface="+mn-lt"/>
              </a:rPr>
              <a:t>2. Assumed representative and systematic random sample</a:t>
            </a:r>
          </a:p>
          <a:p>
            <a:pPr marL="365760" indent="-256032" fontAlgn="auto">
              <a:spcBef>
                <a:spcPts val="300"/>
              </a:spcBef>
              <a:spcAft>
                <a:spcPts val="0"/>
              </a:spcAft>
              <a:buClr>
                <a:schemeClr val="accent3"/>
              </a:buClr>
              <a:defRPr/>
            </a:pPr>
            <a:r>
              <a:rPr lang="en-US" sz="2400" dirty="0">
                <a:latin typeface="+mn-lt"/>
              </a:rPr>
              <a:t>3. All expected counts ≥ 5</a:t>
            </a:r>
            <a:endParaRPr lang="en-US" sz="2400" dirty="0">
              <a:latin typeface="+mn-lt"/>
            </a:endParaRPr>
          </a:p>
        </p:txBody>
      </p:sp>
      <p:sp>
        <p:nvSpPr>
          <p:cNvPr id="30725" name="TextBox 9"/>
          <p:cNvSpPr txBox="1">
            <a:spLocks noChangeArrowheads="1"/>
          </p:cNvSpPr>
          <p:nvPr/>
        </p:nvSpPr>
        <p:spPr bwMode="auto">
          <a:xfrm>
            <a:off x="3276600" y="3124200"/>
            <a:ext cx="1601788" cy="369888"/>
          </a:xfrm>
          <a:prstGeom prst="rect">
            <a:avLst/>
          </a:prstGeom>
          <a:noFill/>
          <a:ln w="9525">
            <a:noFill/>
            <a:miter lim="800000"/>
            <a:headEnd/>
            <a:tailEnd/>
          </a:ln>
        </p:spPr>
        <p:txBody>
          <a:bodyPr wrap="none">
            <a:spAutoFit/>
          </a:bodyPr>
          <a:lstStyle/>
          <a:p>
            <a:r>
              <a:rPr lang="en-US">
                <a:latin typeface="Georgia" pitchFamily="18" charset="0"/>
              </a:rPr>
              <a:t>State &amp; Check</a:t>
            </a:r>
          </a:p>
        </p:txBody>
      </p:sp>
      <p:sp>
        <p:nvSpPr>
          <p:cNvPr id="30726" name="TextBox 10"/>
          <p:cNvSpPr txBox="1">
            <a:spLocks noChangeArrowheads="1"/>
          </p:cNvSpPr>
          <p:nvPr/>
        </p:nvSpPr>
        <p:spPr bwMode="auto">
          <a:xfrm>
            <a:off x="457200" y="6172200"/>
            <a:ext cx="8278813" cy="461963"/>
          </a:xfrm>
          <a:prstGeom prst="rect">
            <a:avLst/>
          </a:prstGeom>
          <a:noFill/>
          <a:ln w="9525">
            <a:noFill/>
            <a:miter lim="800000"/>
            <a:headEnd/>
            <a:tailEnd/>
          </a:ln>
        </p:spPr>
        <p:txBody>
          <a:bodyPr wrap="none">
            <a:spAutoFit/>
          </a:bodyPr>
          <a:lstStyle/>
          <a:p>
            <a:r>
              <a:rPr lang="en-US" sz="2400">
                <a:latin typeface="Georgia" pitchFamily="18" charset="0"/>
              </a:rPr>
              <a:t>Conditions Met –</a:t>
            </a:r>
            <a:r>
              <a:rPr lang="el-GR" sz="2400">
                <a:latin typeface="Georgia" pitchFamily="18" charset="0"/>
              </a:rPr>
              <a:t>χ</a:t>
            </a:r>
            <a:r>
              <a:rPr lang="en-US" sz="2400" baseline="30000">
                <a:latin typeface="Georgia" pitchFamily="18" charset="0"/>
              </a:rPr>
              <a:t>2 </a:t>
            </a:r>
            <a:r>
              <a:rPr lang="en-US" sz="2400">
                <a:latin typeface="Georgia" pitchFamily="18" charset="0"/>
              </a:rPr>
              <a:t>distribution – </a:t>
            </a:r>
            <a:r>
              <a:rPr lang="el-GR" sz="2400">
                <a:latin typeface="Georgia" pitchFamily="18" charset="0"/>
              </a:rPr>
              <a:t>χ</a:t>
            </a:r>
            <a:r>
              <a:rPr lang="en-US" sz="2400" baseline="30000">
                <a:latin typeface="Georgia" pitchFamily="18" charset="0"/>
              </a:rPr>
              <a:t>2 </a:t>
            </a:r>
            <a:r>
              <a:rPr lang="en-US" sz="2400">
                <a:latin typeface="Georgia" pitchFamily="18" charset="0"/>
              </a:rPr>
              <a:t> Test for Independence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533400"/>
            <a:ext cx="8229600" cy="1066800"/>
          </a:xfrm>
        </p:spPr>
        <p:txBody>
          <a:bodyPr/>
          <a:lstStyle/>
          <a:p>
            <a:r>
              <a:rPr lang="en-US" smtClean="0"/>
              <a:t>Work</a:t>
            </a:r>
          </a:p>
        </p:txBody>
      </p:sp>
      <p:sp>
        <p:nvSpPr>
          <p:cNvPr id="5" name="TextBox 4"/>
          <p:cNvSpPr txBox="1"/>
          <p:nvPr/>
        </p:nvSpPr>
        <p:spPr>
          <a:xfrm>
            <a:off x="762000" y="2487613"/>
            <a:ext cx="7696200" cy="4370387"/>
          </a:xfrm>
          <a:prstGeom prst="rect">
            <a:avLst/>
          </a:prstGeom>
          <a:noFill/>
        </p:spPr>
        <p:txBody>
          <a:bodyPr>
            <a:spAutoFit/>
          </a:bodyPr>
          <a:lstStyle/>
          <a:p>
            <a:pPr fontAlgn="auto">
              <a:spcBef>
                <a:spcPts val="0"/>
              </a:spcBef>
              <a:spcAft>
                <a:spcPts val="0"/>
              </a:spcAft>
              <a:defRPr/>
            </a:pPr>
            <a:r>
              <a:rPr lang="en-US" sz="4400" b="1" i="1" dirty="0">
                <a:latin typeface="Bodoni MT" pitchFamily="18" charset="0"/>
              </a:rPr>
              <a:t>x</a:t>
            </a:r>
            <a:r>
              <a:rPr lang="en-US" b="1" i="1" baseline="100000" dirty="0">
                <a:latin typeface="Bodoni MT" pitchFamily="18" charset="0"/>
              </a:rPr>
              <a:t>2</a:t>
            </a:r>
            <a:r>
              <a:rPr lang="en-US" b="1" i="1" dirty="0">
                <a:latin typeface="Bodoni MT" pitchFamily="18" charset="0"/>
              </a:rPr>
              <a:t>  = ∑ </a:t>
            </a:r>
            <a:r>
              <a:rPr lang="en-US" b="1" dirty="0">
                <a:latin typeface="Bodoni MT" pitchFamily="18" charset="0"/>
              </a:rPr>
              <a:t>(</a:t>
            </a:r>
            <a:r>
              <a:rPr lang="en-US" b="1" dirty="0" err="1">
                <a:latin typeface="Bodoni MT" pitchFamily="18" charset="0"/>
              </a:rPr>
              <a:t>obs</a:t>
            </a:r>
            <a:r>
              <a:rPr lang="en-US" b="1" dirty="0">
                <a:latin typeface="Bodoni MT" pitchFamily="18" charset="0"/>
              </a:rPr>
              <a:t>-exp)</a:t>
            </a:r>
            <a:r>
              <a:rPr lang="en-US" b="1" baseline="100000" dirty="0">
                <a:latin typeface="Bodoni MT" pitchFamily="18" charset="0"/>
              </a:rPr>
              <a:t>2</a:t>
            </a:r>
            <a:r>
              <a:rPr lang="en-US" sz="2000" b="1" dirty="0">
                <a:latin typeface="Bodoni MT" pitchFamily="18" charset="0"/>
              </a:rPr>
              <a:t>/</a:t>
            </a:r>
            <a:r>
              <a:rPr lang="en-US" b="1" dirty="0">
                <a:latin typeface="Bodoni MT" pitchFamily="18" charset="0"/>
              </a:rPr>
              <a:t> exp</a:t>
            </a:r>
          </a:p>
          <a:p>
            <a:pPr fontAlgn="auto">
              <a:spcBef>
                <a:spcPts val="0"/>
              </a:spcBef>
              <a:spcAft>
                <a:spcPts val="0"/>
              </a:spcAft>
              <a:defRPr/>
            </a:pPr>
            <a:r>
              <a:rPr lang="en-US" sz="4400" b="1" i="1" dirty="0">
                <a:latin typeface="Bodoni MT" pitchFamily="18" charset="0"/>
              </a:rPr>
              <a:t>x</a:t>
            </a:r>
            <a:r>
              <a:rPr lang="en-US" b="1" i="1" baseline="100000" dirty="0">
                <a:latin typeface="Bodoni MT" pitchFamily="18" charset="0"/>
              </a:rPr>
              <a:t>2</a:t>
            </a:r>
            <a:r>
              <a:rPr lang="en-US" b="1" i="1" dirty="0">
                <a:latin typeface="Bodoni MT" pitchFamily="18" charset="0"/>
              </a:rPr>
              <a:t>  = ∑ (</a:t>
            </a:r>
            <a:r>
              <a:rPr lang="en-US" b="1" dirty="0">
                <a:latin typeface="Bodoni MT" pitchFamily="18" charset="0"/>
              </a:rPr>
              <a:t>12-10.6)</a:t>
            </a:r>
            <a:r>
              <a:rPr lang="en-US" b="1" baseline="100000" dirty="0">
                <a:latin typeface="Bodoni MT" pitchFamily="18" charset="0"/>
              </a:rPr>
              <a:t>2</a:t>
            </a:r>
            <a:r>
              <a:rPr lang="en-US" sz="2000" b="1" dirty="0">
                <a:latin typeface="Bodoni MT" pitchFamily="18" charset="0"/>
              </a:rPr>
              <a:t>/</a:t>
            </a:r>
            <a:r>
              <a:rPr lang="en-US" b="1" dirty="0">
                <a:latin typeface="Bodoni MT" pitchFamily="18" charset="0"/>
              </a:rPr>
              <a:t> 10.6+ (25-26.4)</a:t>
            </a:r>
            <a:r>
              <a:rPr lang="en-US" b="1" baseline="100000" dirty="0">
                <a:latin typeface="Bodoni MT" pitchFamily="18" charset="0"/>
              </a:rPr>
              <a:t> 2</a:t>
            </a:r>
            <a:r>
              <a:rPr lang="en-US" b="1" dirty="0">
                <a:latin typeface="Bodoni MT" pitchFamily="18" charset="0"/>
              </a:rPr>
              <a:t> / 26.4 . . .</a:t>
            </a:r>
          </a:p>
          <a:p>
            <a:pPr fontAlgn="auto">
              <a:spcBef>
                <a:spcPts val="0"/>
              </a:spcBef>
              <a:spcAft>
                <a:spcPts val="0"/>
              </a:spcAft>
              <a:defRPr/>
            </a:pPr>
            <a:r>
              <a:rPr lang="en-US" sz="4400" b="1" i="1" dirty="0">
                <a:latin typeface="Bodoni MT" pitchFamily="18" charset="0"/>
              </a:rPr>
              <a:t>x</a:t>
            </a:r>
            <a:r>
              <a:rPr lang="en-US" b="1" i="1" baseline="100000" dirty="0">
                <a:latin typeface="Bodoni MT" pitchFamily="18" charset="0"/>
              </a:rPr>
              <a:t>2</a:t>
            </a:r>
            <a:r>
              <a:rPr lang="en-US" b="1" i="1" dirty="0">
                <a:latin typeface="Bodoni MT" pitchFamily="18" charset="0"/>
              </a:rPr>
              <a:t>  =.7966       </a:t>
            </a:r>
            <a:r>
              <a:rPr lang="en-US" b="1" i="1" dirty="0" err="1">
                <a:latin typeface="Bodoni MT" pitchFamily="18" charset="0"/>
              </a:rPr>
              <a:t>df</a:t>
            </a:r>
            <a:r>
              <a:rPr lang="en-US" b="1" i="1" dirty="0">
                <a:latin typeface="Bodoni MT" pitchFamily="18" charset="0"/>
              </a:rPr>
              <a:t>= 1</a:t>
            </a:r>
          </a:p>
          <a:p>
            <a:pPr fontAlgn="auto">
              <a:spcBef>
                <a:spcPts val="0"/>
              </a:spcBef>
              <a:spcAft>
                <a:spcPts val="0"/>
              </a:spcAft>
              <a:defRPr/>
            </a:pPr>
            <a:r>
              <a:rPr lang="en-US" b="1" i="1" dirty="0">
                <a:latin typeface="Bodoni MT" pitchFamily="18" charset="0"/>
              </a:rPr>
              <a:t>P(</a:t>
            </a:r>
            <a:r>
              <a:rPr lang="en-US" sz="3200" b="1" i="1" dirty="0">
                <a:latin typeface="Bodoni MT" pitchFamily="18" charset="0"/>
              </a:rPr>
              <a:t>x</a:t>
            </a:r>
            <a:r>
              <a:rPr lang="en-US" sz="1200" b="1" i="1" baseline="100000" dirty="0">
                <a:latin typeface="Bodoni MT" pitchFamily="18" charset="0"/>
              </a:rPr>
              <a:t>2</a:t>
            </a:r>
            <a:r>
              <a:rPr lang="en-US" sz="1200" b="1" i="1" dirty="0">
                <a:latin typeface="Bodoni MT" pitchFamily="18" charset="0"/>
              </a:rPr>
              <a:t> </a:t>
            </a:r>
            <a:r>
              <a:rPr lang="en-US" b="1" i="1" dirty="0">
                <a:latin typeface="Bodoni MT" pitchFamily="18" charset="0"/>
              </a:rPr>
              <a:t> &gt; .7966) = .37</a:t>
            </a:r>
            <a:endParaRPr lang="en-US" b="1" dirty="0">
              <a:latin typeface="Bodoni MT" pitchFamily="18" charset="0"/>
            </a:endParaRPr>
          </a:p>
          <a:p>
            <a:pPr fontAlgn="auto">
              <a:spcBef>
                <a:spcPts val="0"/>
              </a:spcBef>
              <a:spcAft>
                <a:spcPts val="0"/>
              </a:spcAft>
              <a:defRPr/>
            </a:pPr>
            <a:endParaRPr lang="en-US" b="1" dirty="0">
              <a:solidFill>
                <a:schemeClr val="accent3">
                  <a:lumMod val="50000"/>
                </a:schemeClr>
              </a:solidFill>
              <a:latin typeface="Bodoni MT" pitchFamily="18" charset="0"/>
            </a:endParaRPr>
          </a:p>
          <a:p>
            <a:pPr fontAlgn="auto">
              <a:spcBef>
                <a:spcPts val="0"/>
              </a:spcBef>
              <a:spcAft>
                <a:spcPts val="0"/>
              </a:spcAft>
              <a:defRPr/>
            </a:pPr>
            <a:r>
              <a:rPr lang="en-US" sz="2000" b="1" dirty="0">
                <a:latin typeface="Bodoni MT" pitchFamily="18" charset="0"/>
              </a:rPr>
              <a:t>We fail to reject the Ho because the P value of .37 is greater than the alpha of .05. We have sufficient evidence to conclude that gender and receiving scholarships are independent. </a:t>
            </a:r>
            <a:endParaRPr lang="en-US" sz="2000" dirty="0">
              <a:latin typeface="Bodoni MT" pitchFamily="18" charset="0"/>
            </a:endParaRPr>
          </a:p>
          <a:p>
            <a:pPr fontAlgn="auto">
              <a:spcBef>
                <a:spcPts val="0"/>
              </a:spcBef>
              <a:spcAft>
                <a:spcPts val="0"/>
              </a:spcAft>
              <a:defRPr/>
            </a:pPr>
            <a:endParaRPr lang="en-US" dirty="0">
              <a:solidFill>
                <a:schemeClr val="accent3">
                  <a:lumMod val="50000"/>
                </a:schemeClr>
              </a:solidFill>
              <a:latin typeface="Bodoni MT" pitchFamily="18" charset="0"/>
            </a:endParaRPr>
          </a:p>
          <a:p>
            <a:pPr fontAlgn="auto">
              <a:spcBef>
                <a:spcPts val="0"/>
              </a:spcBef>
              <a:spcAft>
                <a:spcPts val="0"/>
              </a:spcAft>
              <a:defRPr/>
            </a:pPr>
            <a:endParaRPr lang="en-US" dirty="0">
              <a:latin typeface="+mn-lt"/>
            </a:endParaRPr>
          </a:p>
        </p:txBody>
      </p:sp>
      <p:pic>
        <p:nvPicPr>
          <p:cNvPr id="31747" name="Picture 5"/>
          <p:cNvPicPr>
            <a:picLocks noChangeAspect="1" noChangeArrowheads="1"/>
          </p:cNvPicPr>
          <p:nvPr/>
        </p:nvPicPr>
        <p:blipFill>
          <a:blip r:embed="rId2"/>
          <a:srcRect t="10492" b="73770"/>
          <a:stretch>
            <a:fillRect/>
          </a:stretch>
        </p:blipFill>
        <p:spPr bwMode="auto">
          <a:xfrm>
            <a:off x="3200400" y="990600"/>
            <a:ext cx="5715000" cy="14478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457200" y="685800"/>
            <a:ext cx="8229600" cy="1066800"/>
          </a:xfrm>
        </p:spPr>
        <p:txBody>
          <a:bodyPr/>
          <a:lstStyle/>
          <a:p>
            <a:r>
              <a:rPr lang="en-US" smtClean="0"/>
              <a:t>Background</a:t>
            </a:r>
          </a:p>
        </p:txBody>
      </p:sp>
      <p:sp>
        <p:nvSpPr>
          <p:cNvPr id="3" name="Content Placeholder 2"/>
          <p:cNvSpPr>
            <a:spLocks noGrp="1"/>
          </p:cNvSpPr>
          <p:nvPr>
            <p:ph idx="1"/>
          </p:nvPr>
        </p:nvSpPr>
        <p:spPr>
          <a:xfrm>
            <a:off x="457200" y="1676400"/>
            <a:ext cx="8229600" cy="4800600"/>
          </a:xfrm>
        </p:spPr>
        <p:txBody>
          <a:bodyPr>
            <a:normAutofit fontScale="70000" lnSpcReduction="20000"/>
          </a:bodyPr>
          <a:lstStyle/>
          <a:p>
            <a:pPr marL="365760" indent="-256032" fontAlgn="auto">
              <a:spcAft>
                <a:spcPts val="0"/>
              </a:spcAft>
              <a:buClr>
                <a:schemeClr val="accent3"/>
              </a:buClr>
              <a:buFont typeface="Georgia"/>
              <a:buChar char="•"/>
              <a:defRPr/>
            </a:pPr>
            <a:r>
              <a:rPr lang="en-US" dirty="0" smtClean="0"/>
              <a:t>American School System</a:t>
            </a:r>
          </a:p>
          <a:p>
            <a:pPr marL="658368" lvl="1" indent="-246888" fontAlgn="auto">
              <a:spcAft>
                <a:spcPts val="0"/>
              </a:spcAft>
              <a:buFont typeface="Georgia"/>
              <a:buChar char="▫"/>
              <a:defRPr/>
            </a:pPr>
            <a:r>
              <a:rPr lang="en-GB" dirty="0" smtClean="0"/>
              <a:t>Unlike that in many other countries. Education is primarily the responsibility of state and local government, little standardization. States have great control over what is taught in their schools and over the requirements that a student must. </a:t>
            </a:r>
          </a:p>
          <a:p>
            <a:pPr marL="658368" lvl="1" indent="-246888" fontAlgn="auto">
              <a:spcAft>
                <a:spcPts val="0"/>
              </a:spcAft>
              <a:buFont typeface="Georgia"/>
              <a:buChar char="▫"/>
              <a:defRPr/>
            </a:pPr>
            <a:r>
              <a:rPr lang="en-GB" dirty="0" smtClean="0"/>
              <a:t>Some common points: division of the education system into three levels: elementary/primary education, secondary education, and postsecondary/higher education </a:t>
            </a:r>
            <a:endParaRPr lang="en-US" dirty="0" smtClean="0"/>
          </a:p>
          <a:p>
            <a:pPr marL="365760" indent="-256032" fontAlgn="auto">
              <a:spcAft>
                <a:spcPts val="0"/>
              </a:spcAft>
              <a:buClr>
                <a:schemeClr val="accent3"/>
              </a:buClr>
              <a:buFont typeface="Georgia"/>
              <a:buChar char="•"/>
              <a:defRPr/>
            </a:pPr>
            <a:r>
              <a:rPr lang="en-US" dirty="0" smtClean="0"/>
              <a:t>Grade point average, why do we use it?</a:t>
            </a:r>
          </a:p>
          <a:p>
            <a:pPr marL="658368" lvl="1" indent="-246888" fontAlgn="auto">
              <a:spcAft>
                <a:spcPts val="0"/>
              </a:spcAft>
              <a:buFont typeface="Georgia"/>
              <a:buChar char="▫"/>
              <a:defRPr/>
            </a:pPr>
            <a:r>
              <a:rPr lang="en-US" dirty="0" smtClean="0"/>
              <a:t>GPA ensures that a student’s performance is easily understood by the many other institutions around the world that rely on GPA in the assessment of the performance of students. GPA allows you to keep track of your performance throughout your degree program. This will enable your faculty to identify your academic needs and provide advice and guidance.</a:t>
            </a:r>
          </a:p>
          <a:p>
            <a:pPr marL="365760" indent="-256032" fontAlgn="auto">
              <a:spcAft>
                <a:spcPts val="0"/>
              </a:spcAft>
              <a:buClr>
                <a:schemeClr val="accent3"/>
              </a:buClr>
              <a:buFont typeface="Georgia"/>
              <a:buChar char="•"/>
              <a:defRPr/>
            </a:pPr>
            <a:r>
              <a:rPr lang="en-US" dirty="0" smtClean="0"/>
              <a:t>Average SAT score in the country is 1511</a:t>
            </a:r>
          </a:p>
          <a:p>
            <a:pPr marL="365760" indent="-256032" fontAlgn="auto">
              <a:spcAft>
                <a:spcPts val="0"/>
              </a:spcAft>
              <a:buClr>
                <a:schemeClr val="accent3"/>
              </a:buClr>
              <a:buFont typeface="Georgia"/>
              <a:buChar char="•"/>
              <a:defRPr/>
            </a:pPr>
            <a:r>
              <a:rPr lang="en-US" dirty="0" smtClean="0"/>
              <a:t>71% of students graduate high school</a:t>
            </a:r>
          </a:p>
          <a:p>
            <a:pPr marL="365760" indent="-256032" fontAlgn="auto">
              <a:spcAft>
                <a:spcPts val="0"/>
              </a:spcAft>
              <a:buClr>
                <a:schemeClr val="accent3"/>
              </a:buClr>
              <a:buFont typeface="Georgia"/>
              <a:buChar char="•"/>
              <a:defRPr/>
            </a:pPr>
            <a:r>
              <a:rPr lang="en-US" dirty="0" smtClean="0"/>
              <a:t>68.1% of 2010 high school graduates were enrolled in colleges or universities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914400"/>
            <a:ext cx="8229600" cy="1066800"/>
          </a:xfrm>
        </p:spPr>
        <p:txBody>
          <a:bodyPr>
            <a:normAutofit fontScale="90000"/>
          </a:bodyPr>
          <a:lstStyle/>
          <a:p>
            <a:pPr fontAlgn="auto">
              <a:spcAft>
                <a:spcPts val="0"/>
              </a:spcAft>
              <a:defRPr/>
            </a:pPr>
            <a:r>
              <a:rPr lang="en-US" dirty="0" smtClean="0"/>
              <a:t>“Do you think you will be close with the friends you’ve made in high school in 10 years?”</a:t>
            </a:r>
            <a:endParaRPr lang="en-US" dirty="0"/>
          </a:p>
        </p:txBody>
      </p:sp>
      <p:pic>
        <p:nvPicPr>
          <p:cNvPr id="32770" name="Picture 2"/>
          <p:cNvPicPr>
            <a:picLocks noChangeAspect="1" noChangeArrowheads="1"/>
          </p:cNvPicPr>
          <p:nvPr/>
        </p:nvPicPr>
        <p:blipFill>
          <a:blip r:embed="rId2"/>
          <a:srcRect/>
          <a:stretch>
            <a:fillRect/>
          </a:stretch>
        </p:blipFill>
        <p:spPr bwMode="auto">
          <a:xfrm>
            <a:off x="1981200" y="2438400"/>
            <a:ext cx="5257800" cy="4256088"/>
          </a:xfrm>
          <a:prstGeom prst="rect">
            <a:avLst/>
          </a:prstGeom>
          <a:noFill/>
          <a:ln w="9525">
            <a:noFill/>
            <a:miter lim="800000"/>
            <a:headEnd/>
            <a:tailEnd/>
          </a:ln>
        </p:spPr>
      </p:pic>
      <p:sp>
        <p:nvSpPr>
          <p:cNvPr id="32771" name="TextBox 3"/>
          <p:cNvSpPr txBox="1">
            <a:spLocks noChangeArrowheads="1"/>
          </p:cNvSpPr>
          <p:nvPr/>
        </p:nvSpPr>
        <p:spPr bwMode="auto">
          <a:xfrm>
            <a:off x="3200400" y="4114800"/>
            <a:ext cx="1143000" cy="369888"/>
          </a:xfrm>
          <a:prstGeom prst="rect">
            <a:avLst/>
          </a:prstGeom>
          <a:noFill/>
          <a:ln w="9525">
            <a:noFill/>
            <a:miter lim="800000"/>
            <a:headEnd/>
            <a:tailEnd/>
          </a:ln>
        </p:spPr>
        <p:txBody>
          <a:bodyPr>
            <a:spAutoFit/>
          </a:bodyPr>
          <a:lstStyle/>
          <a:p>
            <a:r>
              <a:rPr lang="en-US">
                <a:latin typeface="Georgia" pitchFamily="18" charset="0"/>
              </a:rPr>
              <a:t>31.25% </a:t>
            </a:r>
          </a:p>
        </p:txBody>
      </p:sp>
      <p:sp>
        <p:nvSpPr>
          <p:cNvPr id="32772" name="TextBox 5"/>
          <p:cNvSpPr txBox="1">
            <a:spLocks noChangeArrowheads="1"/>
          </p:cNvSpPr>
          <p:nvPr/>
        </p:nvSpPr>
        <p:spPr bwMode="auto">
          <a:xfrm>
            <a:off x="5257800" y="2590800"/>
            <a:ext cx="1143000" cy="369888"/>
          </a:xfrm>
          <a:prstGeom prst="rect">
            <a:avLst/>
          </a:prstGeom>
          <a:noFill/>
          <a:ln w="9525">
            <a:noFill/>
            <a:miter lim="800000"/>
            <a:headEnd/>
            <a:tailEnd/>
          </a:ln>
        </p:spPr>
        <p:txBody>
          <a:bodyPr>
            <a:spAutoFit/>
          </a:bodyPr>
          <a:lstStyle/>
          <a:p>
            <a:r>
              <a:rPr lang="en-US">
                <a:latin typeface="Georgia" pitchFamily="18" charset="0"/>
              </a:rPr>
              <a:t>68.75%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normAutofit fontScale="90000"/>
          </a:bodyPr>
          <a:lstStyle/>
          <a:p>
            <a:pPr algn="ctr" fontAlgn="auto">
              <a:spcAft>
                <a:spcPts val="0"/>
              </a:spcAft>
              <a:defRPr/>
            </a:pPr>
            <a:r>
              <a:rPr lang="en-US" dirty="0" smtClean="0"/>
              <a:t>Chi-Squared Test for Independence</a:t>
            </a:r>
            <a:br>
              <a:rPr lang="en-US" dirty="0" smtClean="0"/>
            </a:br>
            <a:r>
              <a:rPr lang="en-US" dirty="0" smtClean="0"/>
              <a:t>Gender vs. Closeness to High School Friends</a:t>
            </a:r>
            <a:endParaRPr lang="en-US" dirty="0"/>
          </a:p>
        </p:txBody>
      </p:sp>
      <p:sp>
        <p:nvSpPr>
          <p:cNvPr id="33794" name="TextBox 5"/>
          <p:cNvSpPr txBox="1">
            <a:spLocks noChangeArrowheads="1"/>
          </p:cNvSpPr>
          <p:nvPr/>
        </p:nvSpPr>
        <p:spPr bwMode="auto">
          <a:xfrm>
            <a:off x="0" y="1828800"/>
            <a:ext cx="9144000" cy="1846263"/>
          </a:xfrm>
          <a:prstGeom prst="rect">
            <a:avLst/>
          </a:prstGeom>
          <a:noFill/>
          <a:ln w="9525">
            <a:noFill/>
            <a:miter lim="800000"/>
            <a:headEnd/>
            <a:tailEnd/>
          </a:ln>
        </p:spPr>
        <p:txBody>
          <a:bodyPr>
            <a:spAutoFit/>
          </a:bodyPr>
          <a:lstStyle/>
          <a:p>
            <a:r>
              <a:rPr lang="en-US" sz="2400">
                <a:solidFill>
                  <a:schemeClr val="accent2"/>
                </a:solidFill>
                <a:latin typeface="Georgia" pitchFamily="18" charset="0"/>
              </a:rPr>
              <a:t>Ho: Gender and being close with your high school friends in 10 years are independent of each other</a:t>
            </a:r>
          </a:p>
          <a:p>
            <a:r>
              <a:rPr lang="en-US" sz="2400">
                <a:solidFill>
                  <a:schemeClr val="accent2"/>
                </a:solidFill>
                <a:latin typeface="Georgia" pitchFamily="18" charset="0"/>
              </a:rPr>
              <a:t>Ha: Gender and being close with your high school friends in 10 years are not independent of each other</a:t>
            </a:r>
          </a:p>
          <a:p>
            <a:endParaRPr lang="en-US">
              <a:latin typeface="Georgia" pitchFamily="18" charset="0"/>
            </a:endParaRPr>
          </a:p>
        </p:txBody>
      </p:sp>
      <p:sp>
        <p:nvSpPr>
          <p:cNvPr id="33795" name="Content Placeholder 3"/>
          <p:cNvSpPr>
            <a:spLocks noGrp="1"/>
          </p:cNvSpPr>
          <p:nvPr>
            <p:ph sz="half" idx="1"/>
          </p:nvPr>
        </p:nvSpPr>
        <p:spPr>
          <a:xfrm>
            <a:off x="381000" y="3581400"/>
            <a:ext cx="4038600" cy="2355850"/>
          </a:xfrm>
        </p:spPr>
        <p:txBody>
          <a:bodyPr/>
          <a:lstStyle/>
          <a:p>
            <a:pPr>
              <a:buFont typeface="Georgia" pitchFamily="18" charset="0"/>
              <a:buNone/>
            </a:pPr>
            <a:r>
              <a:rPr lang="en-US" sz="2400" smtClean="0"/>
              <a:t>1. Categorical Data</a:t>
            </a:r>
          </a:p>
          <a:p>
            <a:pPr>
              <a:buFont typeface="Georgia" pitchFamily="18" charset="0"/>
              <a:buNone/>
            </a:pPr>
            <a:r>
              <a:rPr lang="en-US" sz="2400" smtClean="0"/>
              <a:t>2. SRS</a:t>
            </a:r>
          </a:p>
          <a:p>
            <a:pPr>
              <a:buFont typeface="Georgia" pitchFamily="18" charset="0"/>
              <a:buNone/>
            </a:pPr>
            <a:r>
              <a:rPr lang="en-US" sz="2400" smtClean="0"/>
              <a:t>3. All Expected Cell Counts ≥ 5</a:t>
            </a:r>
          </a:p>
        </p:txBody>
      </p:sp>
      <p:sp>
        <p:nvSpPr>
          <p:cNvPr id="9" name="Content Placeholder 4"/>
          <p:cNvSpPr txBox="1">
            <a:spLocks/>
          </p:cNvSpPr>
          <p:nvPr/>
        </p:nvSpPr>
        <p:spPr>
          <a:xfrm>
            <a:off x="4191000" y="3581400"/>
            <a:ext cx="4953000" cy="2660650"/>
          </a:xfrm>
          <a:prstGeom prst="rect">
            <a:avLst/>
          </a:prstGeom>
        </p:spPr>
        <p:txBody>
          <a:bodyPr>
            <a:normAutofit/>
          </a:bodyPr>
          <a:lstStyle/>
          <a:p>
            <a:pPr marL="365760" indent="-256032" fontAlgn="auto">
              <a:spcBef>
                <a:spcPts val="300"/>
              </a:spcBef>
              <a:spcAft>
                <a:spcPts val="0"/>
              </a:spcAft>
              <a:buClr>
                <a:schemeClr val="accent3"/>
              </a:buClr>
              <a:defRPr/>
            </a:pPr>
            <a:r>
              <a:rPr lang="en-US" sz="2400" dirty="0">
                <a:latin typeface="+mn-lt"/>
              </a:rPr>
              <a:t>1. Gender and close with friends or not is categorical</a:t>
            </a:r>
          </a:p>
          <a:p>
            <a:pPr marL="365760" indent="-256032" fontAlgn="auto">
              <a:spcBef>
                <a:spcPts val="300"/>
              </a:spcBef>
              <a:spcAft>
                <a:spcPts val="0"/>
              </a:spcAft>
              <a:buClr>
                <a:schemeClr val="accent3"/>
              </a:buClr>
              <a:defRPr/>
            </a:pPr>
            <a:r>
              <a:rPr lang="en-US" sz="2400" dirty="0">
                <a:latin typeface="+mn-lt"/>
              </a:rPr>
              <a:t>2. Assumed representative and systematic random sample</a:t>
            </a:r>
          </a:p>
          <a:p>
            <a:pPr marL="365760" indent="-256032" fontAlgn="auto">
              <a:spcBef>
                <a:spcPts val="300"/>
              </a:spcBef>
              <a:spcAft>
                <a:spcPts val="0"/>
              </a:spcAft>
              <a:buClr>
                <a:schemeClr val="accent3"/>
              </a:buClr>
              <a:defRPr/>
            </a:pPr>
            <a:r>
              <a:rPr lang="en-US" sz="2400" dirty="0">
                <a:latin typeface="+mn-lt"/>
              </a:rPr>
              <a:t>3. All expected counts ≥ 5</a:t>
            </a:r>
            <a:endParaRPr lang="en-US" sz="2400" dirty="0">
              <a:latin typeface="+mn-lt"/>
            </a:endParaRPr>
          </a:p>
        </p:txBody>
      </p:sp>
      <p:sp>
        <p:nvSpPr>
          <p:cNvPr id="33797" name="TextBox 9"/>
          <p:cNvSpPr txBox="1">
            <a:spLocks noChangeArrowheads="1"/>
          </p:cNvSpPr>
          <p:nvPr/>
        </p:nvSpPr>
        <p:spPr bwMode="auto">
          <a:xfrm>
            <a:off x="3276600" y="3276600"/>
            <a:ext cx="1601788" cy="369888"/>
          </a:xfrm>
          <a:prstGeom prst="rect">
            <a:avLst/>
          </a:prstGeom>
          <a:noFill/>
          <a:ln w="9525">
            <a:noFill/>
            <a:miter lim="800000"/>
            <a:headEnd/>
            <a:tailEnd/>
          </a:ln>
        </p:spPr>
        <p:txBody>
          <a:bodyPr wrap="none">
            <a:spAutoFit/>
          </a:bodyPr>
          <a:lstStyle/>
          <a:p>
            <a:r>
              <a:rPr lang="en-US">
                <a:latin typeface="Georgia" pitchFamily="18" charset="0"/>
              </a:rPr>
              <a:t>State &amp; Check</a:t>
            </a:r>
          </a:p>
        </p:txBody>
      </p:sp>
      <p:sp>
        <p:nvSpPr>
          <p:cNvPr id="33798" name="TextBox 10"/>
          <p:cNvSpPr txBox="1">
            <a:spLocks noChangeArrowheads="1"/>
          </p:cNvSpPr>
          <p:nvPr/>
        </p:nvSpPr>
        <p:spPr bwMode="auto">
          <a:xfrm>
            <a:off x="457200" y="6172200"/>
            <a:ext cx="8278813" cy="461963"/>
          </a:xfrm>
          <a:prstGeom prst="rect">
            <a:avLst/>
          </a:prstGeom>
          <a:noFill/>
          <a:ln w="9525">
            <a:noFill/>
            <a:miter lim="800000"/>
            <a:headEnd/>
            <a:tailEnd/>
          </a:ln>
        </p:spPr>
        <p:txBody>
          <a:bodyPr wrap="none">
            <a:spAutoFit/>
          </a:bodyPr>
          <a:lstStyle/>
          <a:p>
            <a:r>
              <a:rPr lang="en-US" sz="2400">
                <a:latin typeface="Georgia" pitchFamily="18" charset="0"/>
              </a:rPr>
              <a:t>Conditions Met –</a:t>
            </a:r>
            <a:r>
              <a:rPr lang="el-GR" sz="2400">
                <a:latin typeface="Georgia" pitchFamily="18" charset="0"/>
              </a:rPr>
              <a:t>χ</a:t>
            </a:r>
            <a:r>
              <a:rPr lang="en-US" sz="2400" baseline="30000">
                <a:latin typeface="Georgia" pitchFamily="18" charset="0"/>
              </a:rPr>
              <a:t>2 </a:t>
            </a:r>
            <a:r>
              <a:rPr lang="en-US" sz="2400">
                <a:latin typeface="Georgia" pitchFamily="18" charset="0"/>
              </a:rPr>
              <a:t>distribution – </a:t>
            </a:r>
            <a:r>
              <a:rPr lang="el-GR" sz="2400">
                <a:latin typeface="Georgia" pitchFamily="18" charset="0"/>
              </a:rPr>
              <a:t>χ</a:t>
            </a:r>
            <a:r>
              <a:rPr lang="en-US" sz="2400" baseline="30000">
                <a:latin typeface="Georgia" pitchFamily="18" charset="0"/>
              </a:rPr>
              <a:t>2 </a:t>
            </a:r>
            <a:r>
              <a:rPr lang="en-US" sz="2400">
                <a:latin typeface="Georgia" pitchFamily="18" charset="0"/>
              </a:rPr>
              <a:t> Test for Independence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533400" y="533400"/>
            <a:ext cx="8229600" cy="1066800"/>
          </a:xfrm>
        </p:spPr>
        <p:txBody>
          <a:bodyPr/>
          <a:lstStyle/>
          <a:p>
            <a:r>
              <a:rPr lang="en-US" smtClean="0"/>
              <a:t>Work</a:t>
            </a:r>
          </a:p>
        </p:txBody>
      </p:sp>
      <p:sp>
        <p:nvSpPr>
          <p:cNvPr id="5" name="TextBox 4"/>
          <p:cNvSpPr txBox="1"/>
          <p:nvPr/>
        </p:nvSpPr>
        <p:spPr>
          <a:xfrm>
            <a:off x="762000" y="2487613"/>
            <a:ext cx="7696200" cy="4370387"/>
          </a:xfrm>
          <a:prstGeom prst="rect">
            <a:avLst/>
          </a:prstGeom>
          <a:noFill/>
        </p:spPr>
        <p:txBody>
          <a:bodyPr>
            <a:spAutoFit/>
          </a:bodyPr>
          <a:lstStyle/>
          <a:p>
            <a:pPr fontAlgn="auto">
              <a:spcBef>
                <a:spcPts val="0"/>
              </a:spcBef>
              <a:spcAft>
                <a:spcPts val="0"/>
              </a:spcAft>
              <a:defRPr/>
            </a:pPr>
            <a:r>
              <a:rPr lang="en-US" sz="4400" b="1" i="1" dirty="0">
                <a:latin typeface="Bodoni MT" pitchFamily="18" charset="0"/>
              </a:rPr>
              <a:t>x</a:t>
            </a:r>
            <a:r>
              <a:rPr lang="en-US" b="1" i="1" baseline="100000" dirty="0">
                <a:latin typeface="Bodoni MT" pitchFamily="18" charset="0"/>
              </a:rPr>
              <a:t>2</a:t>
            </a:r>
            <a:r>
              <a:rPr lang="en-US" b="1" i="1" dirty="0">
                <a:latin typeface="Bodoni MT" pitchFamily="18" charset="0"/>
              </a:rPr>
              <a:t>  = ∑ </a:t>
            </a:r>
            <a:r>
              <a:rPr lang="en-US" b="1" dirty="0">
                <a:latin typeface="Bodoni MT" pitchFamily="18" charset="0"/>
              </a:rPr>
              <a:t>(</a:t>
            </a:r>
            <a:r>
              <a:rPr lang="en-US" b="1" dirty="0" err="1">
                <a:latin typeface="Bodoni MT" pitchFamily="18" charset="0"/>
              </a:rPr>
              <a:t>obs</a:t>
            </a:r>
            <a:r>
              <a:rPr lang="en-US" b="1" dirty="0">
                <a:latin typeface="Bodoni MT" pitchFamily="18" charset="0"/>
              </a:rPr>
              <a:t>-exp)</a:t>
            </a:r>
            <a:r>
              <a:rPr lang="en-US" b="1" baseline="100000" dirty="0">
                <a:latin typeface="Bodoni MT" pitchFamily="18" charset="0"/>
              </a:rPr>
              <a:t>2</a:t>
            </a:r>
            <a:r>
              <a:rPr lang="en-US" sz="2000" b="1" dirty="0">
                <a:latin typeface="Bodoni MT" pitchFamily="18" charset="0"/>
              </a:rPr>
              <a:t>/</a:t>
            </a:r>
            <a:r>
              <a:rPr lang="en-US" b="1" dirty="0">
                <a:latin typeface="Bodoni MT" pitchFamily="18" charset="0"/>
              </a:rPr>
              <a:t> exp</a:t>
            </a:r>
          </a:p>
          <a:p>
            <a:pPr fontAlgn="auto">
              <a:spcBef>
                <a:spcPts val="0"/>
              </a:spcBef>
              <a:spcAft>
                <a:spcPts val="0"/>
              </a:spcAft>
              <a:defRPr/>
            </a:pPr>
            <a:r>
              <a:rPr lang="en-US" sz="4400" b="1" i="1" dirty="0">
                <a:latin typeface="Bodoni MT" pitchFamily="18" charset="0"/>
              </a:rPr>
              <a:t>x</a:t>
            </a:r>
            <a:r>
              <a:rPr lang="en-US" b="1" i="1" baseline="100000" dirty="0">
                <a:latin typeface="Bodoni MT" pitchFamily="18" charset="0"/>
              </a:rPr>
              <a:t>2</a:t>
            </a:r>
            <a:r>
              <a:rPr lang="en-US" b="1" i="1" dirty="0">
                <a:latin typeface="Bodoni MT" pitchFamily="18" charset="0"/>
              </a:rPr>
              <a:t>  = ∑ (</a:t>
            </a:r>
            <a:r>
              <a:rPr lang="en-US" b="1" dirty="0">
                <a:latin typeface="Bodoni MT" pitchFamily="18" charset="0"/>
              </a:rPr>
              <a:t>10-11.2)</a:t>
            </a:r>
            <a:r>
              <a:rPr lang="en-US" b="1" baseline="100000" dirty="0">
                <a:latin typeface="Bodoni MT" pitchFamily="18" charset="0"/>
              </a:rPr>
              <a:t>2</a:t>
            </a:r>
            <a:r>
              <a:rPr lang="en-US" sz="2000" b="1" dirty="0">
                <a:latin typeface="Bodoni MT" pitchFamily="18" charset="0"/>
              </a:rPr>
              <a:t>/</a:t>
            </a:r>
            <a:r>
              <a:rPr lang="en-US" b="1" dirty="0">
                <a:latin typeface="Bodoni MT" pitchFamily="18" charset="0"/>
              </a:rPr>
              <a:t> 11.2 + (27-25.8)</a:t>
            </a:r>
            <a:r>
              <a:rPr lang="en-US" b="1" baseline="100000" dirty="0">
                <a:latin typeface="Bodoni MT" pitchFamily="18" charset="0"/>
              </a:rPr>
              <a:t> 2</a:t>
            </a:r>
            <a:r>
              <a:rPr lang="en-US" b="1" dirty="0">
                <a:latin typeface="Bodoni MT" pitchFamily="18" charset="0"/>
              </a:rPr>
              <a:t> / 25.8 . . .</a:t>
            </a:r>
          </a:p>
          <a:p>
            <a:pPr fontAlgn="auto">
              <a:spcBef>
                <a:spcPts val="0"/>
              </a:spcBef>
              <a:spcAft>
                <a:spcPts val="0"/>
              </a:spcAft>
              <a:defRPr/>
            </a:pPr>
            <a:r>
              <a:rPr lang="en-US" sz="4400" b="1" i="1" dirty="0">
                <a:latin typeface="Bodoni MT" pitchFamily="18" charset="0"/>
              </a:rPr>
              <a:t>x</a:t>
            </a:r>
            <a:r>
              <a:rPr lang="en-US" b="1" i="1" baseline="100000" dirty="0">
                <a:latin typeface="Bodoni MT" pitchFamily="18" charset="0"/>
              </a:rPr>
              <a:t>2</a:t>
            </a:r>
            <a:r>
              <a:rPr lang="en-US" b="1" i="1" dirty="0">
                <a:latin typeface="Bodoni MT" pitchFamily="18" charset="0"/>
              </a:rPr>
              <a:t>  =.572 </a:t>
            </a:r>
            <a:r>
              <a:rPr lang="en-US" b="1" i="1" dirty="0" err="1">
                <a:latin typeface="Bodoni MT" pitchFamily="18" charset="0"/>
              </a:rPr>
              <a:t>df</a:t>
            </a:r>
            <a:r>
              <a:rPr lang="en-US" b="1" i="1" dirty="0">
                <a:latin typeface="Bodoni MT" pitchFamily="18" charset="0"/>
              </a:rPr>
              <a:t>= 1</a:t>
            </a:r>
          </a:p>
          <a:p>
            <a:pPr fontAlgn="auto">
              <a:spcBef>
                <a:spcPts val="0"/>
              </a:spcBef>
              <a:spcAft>
                <a:spcPts val="0"/>
              </a:spcAft>
              <a:defRPr/>
            </a:pPr>
            <a:r>
              <a:rPr lang="en-US" b="1" i="1" dirty="0">
                <a:latin typeface="Bodoni MT" pitchFamily="18" charset="0"/>
              </a:rPr>
              <a:t>P(</a:t>
            </a:r>
            <a:r>
              <a:rPr lang="en-US" sz="3200" b="1" i="1" dirty="0">
                <a:latin typeface="Bodoni MT" pitchFamily="18" charset="0"/>
              </a:rPr>
              <a:t>x</a:t>
            </a:r>
            <a:r>
              <a:rPr lang="en-US" sz="1200" b="1" i="1" baseline="100000" dirty="0">
                <a:latin typeface="Bodoni MT" pitchFamily="18" charset="0"/>
              </a:rPr>
              <a:t>2</a:t>
            </a:r>
            <a:r>
              <a:rPr lang="en-US" sz="1200" b="1" i="1" dirty="0">
                <a:latin typeface="Bodoni MT" pitchFamily="18" charset="0"/>
              </a:rPr>
              <a:t> </a:t>
            </a:r>
            <a:r>
              <a:rPr lang="en-US" b="1" i="1" dirty="0">
                <a:latin typeface="Bodoni MT" pitchFamily="18" charset="0"/>
              </a:rPr>
              <a:t> &gt; .572) = .45</a:t>
            </a:r>
            <a:endParaRPr lang="en-US" b="1" dirty="0">
              <a:latin typeface="Bodoni MT" pitchFamily="18" charset="0"/>
            </a:endParaRPr>
          </a:p>
          <a:p>
            <a:pPr fontAlgn="auto">
              <a:spcBef>
                <a:spcPts val="0"/>
              </a:spcBef>
              <a:spcAft>
                <a:spcPts val="0"/>
              </a:spcAft>
              <a:defRPr/>
            </a:pPr>
            <a:endParaRPr lang="en-US" b="1" dirty="0">
              <a:solidFill>
                <a:schemeClr val="accent3">
                  <a:lumMod val="50000"/>
                </a:schemeClr>
              </a:solidFill>
              <a:latin typeface="Bodoni MT" pitchFamily="18" charset="0"/>
            </a:endParaRPr>
          </a:p>
          <a:p>
            <a:pPr fontAlgn="auto">
              <a:spcBef>
                <a:spcPts val="0"/>
              </a:spcBef>
              <a:spcAft>
                <a:spcPts val="0"/>
              </a:spcAft>
              <a:defRPr/>
            </a:pPr>
            <a:r>
              <a:rPr lang="en-US" sz="2000" b="1" dirty="0">
                <a:latin typeface="Bodoni MT" pitchFamily="18" charset="0"/>
              </a:rPr>
              <a:t>We fail to reject the Ho because the P value of .45 is greater than the alpha of .05. We have sufficient evidence to conclude that gender and being close with your high school friends in 10 years are independent</a:t>
            </a:r>
            <a:endParaRPr lang="en-US" sz="2000" dirty="0">
              <a:latin typeface="Bodoni MT" pitchFamily="18" charset="0"/>
            </a:endParaRPr>
          </a:p>
          <a:p>
            <a:pPr fontAlgn="auto">
              <a:spcBef>
                <a:spcPts val="0"/>
              </a:spcBef>
              <a:spcAft>
                <a:spcPts val="0"/>
              </a:spcAft>
              <a:defRPr/>
            </a:pPr>
            <a:endParaRPr lang="en-US" dirty="0">
              <a:solidFill>
                <a:schemeClr val="accent3">
                  <a:lumMod val="50000"/>
                </a:schemeClr>
              </a:solidFill>
              <a:latin typeface="Bodoni MT" pitchFamily="18" charset="0"/>
            </a:endParaRPr>
          </a:p>
          <a:p>
            <a:pPr fontAlgn="auto">
              <a:spcBef>
                <a:spcPts val="0"/>
              </a:spcBef>
              <a:spcAft>
                <a:spcPts val="0"/>
              </a:spcAft>
              <a:defRPr/>
            </a:pPr>
            <a:endParaRPr lang="en-US" dirty="0">
              <a:latin typeface="+mn-lt"/>
            </a:endParaRPr>
          </a:p>
        </p:txBody>
      </p:sp>
      <p:pic>
        <p:nvPicPr>
          <p:cNvPr id="34819" name="Picture 6"/>
          <p:cNvPicPr>
            <a:picLocks noChangeAspect="1" noChangeArrowheads="1"/>
          </p:cNvPicPr>
          <p:nvPr/>
        </p:nvPicPr>
        <p:blipFill>
          <a:blip r:embed="rId2"/>
          <a:srcRect t="10492" b="72459"/>
          <a:stretch>
            <a:fillRect/>
          </a:stretch>
        </p:blipFill>
        <p:spPr bwMode="auto">
          <a:xfrm>
            <a:off x="2209800" y="838200"/>
            <a:ext cx="5867400" cy="14478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7"/>
          <p:cNvSpPr>
            <a:spLocks noGrp="1"/>
          </p:cNvSpPr>
          <p:nvPr>
            <p:ph type="title"/>
          </p:nvPr>
        </p:nvSpPr>
        <p:spPr>
          <a:xfrm>
            <a:off x="457200" y="762000"/>
            <a:ext cx="8229600" cy="1069975"/>
          </a:xfrm>
        </p:spPr>
        <p:txBody>
          <a:bodyPr/>
          <a:lstStyle/>
          <a:p>
            <a:r>
              <a:rPr lang="en-US" smtClean="0"/>
              <a:t>“How much do you enjoy school?”</a:t>
            </a:r>
          </a:p>
        </p:txBody>
      </p:sp>
      <p:pic>
        <p:nvPicPr>
          <p:cNvPr id="35842" name="Picture 2"/>
          <p:cNvPicPr>
            <a:picLocks noChangeAspect="1" noChangeArrowheads="1"/>
          </p:cNvPicPr>
          <p:nvPr/>
        </p:nvPicPr>
        <p:blipFill>
          <a:blip r:embed="rId2"/>
          <a:srcRect/>
          <a:stretch>
            <a:fillRect/>
          </a:stretch>
        </p:blipFill>
        <p:spPr bwMode="auto">
          <a:xfrm>
            <a:off x="1447800" y="1676400"/>
            <a:ext cx="6402388" cy="4610100"/>
          </a:xfrm>
          <a:prstGeom prst="rect">
            <a:avLst/>
          </a:prstGeom>
          <a:noFill/>
          <a:ln w="9525">
            <a:noFill/>
            <a:miter lim="800000"/>
            <a:headEnd/>
            <a:tailEnd/>
          </a:ln>
        </p:spPr>
      </p:pic>
      <p:sp>
        <p:nvSpPr>
          <p:cNvPr id="35843" name="TextBox 3"/>
          <p:cNvSpPr txBox="1">
            <a:spLocks noChangeArrowheads="1"/>
          </p:cNvSpPr>
          <p:nvPr/>
        </p:nvSpPr>
        <p:spPr bwMode="auto">
          <a:xfrm>
            <a:off x="2438400" y="3962400"/>
            <a:ext cx="1219200" cy="369888"/>
          </a:xfrm>
          <a:prstGeom prst="rect">
            <a:avLst/>
          </a:prstGeom>
          <a:noFill/>
          <a:ln w="9525">
            <a:noFill/>
            <a:miter lim="800000"/>
            <a:headEnd/>
            <a:tailEnd/>
          </a:ln>
        </p:spPr>
        <p:txBody>
          <a:bodyPr>
            <a:spAutoFit/>
          </a:bodyPr>
          <a:lstStyle/>
          <a:p>
            <a:r>
              <a:rPr lang="en-US">
                <a:latin typeface="Georgia" pitchFamily="18" charset="0"/>
              </a:rPr>
              <a:t>17.2%</a:t>
            </a:r>
          </a:p>
        </p:txBody>
      </p:sp>
      <p:sp>
        <p:nvSpPr>
          <p:cNvPr id="35844" name="TextBox 4"/>
          <p:cNvSpPr txBox="1">
            <a:spLocks noChangeArrowheads="1"/>
          </p:cNvSpPr>
          <p:nvPr/>
        </p:nvSpPr>
        <p:spPr bwMode="auto">
          <a:xfrm>
            <a:off x="4191000" y="3124200"/>
            <a:ext cx="1219200" cy="369888"/>
          </a:xfrm>
          <a:prstGeom prst="rect">
            <a:avLst/>
          </a:prstGeom>
          <a:noFill/>
          <a:ln w="9525">
            <a:noFill/>
            <a:miter lim="800000"/>
            <a:headEnd/>
            <a:tailEnd/>
          </a:ln>
        </p:spPr>
        <p:txBody>
          <a:bodyPr>
            <a:spAutoFit/>
          </a:bodyPr>
          <a:lstStyle/>
          <a:p>
            <a:r>
              <a:rPr lang="en-US">
                <a:latin typeface="Georgia" pitchFamily="18" charset="0"/>
              </a:rPr>
              <a:t>34%</a:t>
            </a:r>
          </a:p>
        </p:txBody>
      </p:sp>
      <p:sp>
        <p:nvSpPr>
          <p:cNvPr id="35845" name="TextBox 5"/>
          <p:cNvSpPr txBox="1">
            <a:spLocks noChangeArrowheads="1"/>
          </p:cNvSpPr>
          <p:nvPr/>
        </p:nvSpPr>
        <p:spPr bwMode="auto">
          <a:xfrm>
            <a:off x="6248400" y="2133600"/>
            <a:ext cx="1219200" cy="369888"/>
          </a:xfrm>
          <a:prstGeom prst="rect">
            <a:avLst/>
          </a:prstGeom>
          <a:noFill/>
          <a:ln w="9525">
            <a:noFill/>
            <a:miter lim="800000"/>
            <a:headEnd/>
            <a:tailEnd/>
          </a:ln>
        </p:spPr>
        <p:txBody>
          <a:bodyPr>
            <a:spAutoFit/>
          </a:bodyPr>
          <a:lstStyle/>
          <a:p>
            <a:r>
              <a:rPr lang="en-US">
                <a:latin typeface="Georgia" pitchFamily="18" charset="0"/>
              </a:rPr>
              <a:t>48.8%</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fontScale="90000"/>
          </a:bodyPr>
          <a:lstStyle/>
          <a:p>
            <a:pPr algn="ctr" fontAlgn="auto">
              <a:spcAft>
                <a:spcPts val="0"/>
              </a:spcAft>
              <a:defRPr/>
            </a:pPr>
            <a:r>
              <a:rPr lang="en-US" dirty="0" smtClean="0"/>
              <a:t>Chi-Squared Test for Independence</a:t>
            </a:r>
            <a:br>
              <a:rPr lang="en-US" dirty="0" smtClean="0"/>
            </a:br>
            <a:r>
              <a:rPr lang="en-US" dirty="0" smtClean="0"/>
              <a:t>GPA vs. School Enjoyment</a:t>
            </a:r>
            <a:endParaRPr lang="en-US" dirty="0"/>
          </a:p>
        </p:txBody>
      </p:sp>
      <p:sp>
        <p:nvSpPr>
          <p:cNvPr id="36866" name="TextBox 5"/>
          <p:cNvSpPr txBox="1">
            <a:spLocks noChangeArrowheads="1"/>
          </p:cNvSpPr>
          <p:nvPr/>
        </p:nvSpPr>
        <p:spPr bwMode="auto">
          <a:xfrm>
            <a:off x="0" y="1828800"/>
            <a:ext cx="9144000" cy="1108075"/>
          </a:xfrm>
          <a:prstGeom prst="rect">
            <a:avLst/>
          </a:prstGeom>
          <a:noFill/>
          <a:ln w="9525">
            <a:noFill/>
            <a:miter lim="800000"/>
            <a:headEnd/>
            <a:tailEnd/>
          </a:ln>
        </p:spPr>
        <p:txBody>
          <a:bodyPr>
            <a:spAutoFit/>
          </a:bodyPr>
          <a:lstStyle/>
          <a:p>
            <a:r>
              <a:rPr lang="en-US" sz="2400">
                <a:solidFill>
                  <a:schemeClr val="accent2"/>
                </a:solidFill>
                <a:latin typeface="Georgia" pitchFamily="18" charset="0"/>
              </a:rPr>
              <a:t>Ho: GPA and school enjoyment are independent of each other</a:t>
            </a:r>
          </a:p>
          <a:p>
            <a:r>
              <a:rPr lang="en-US" sz="2400">
                <a:solidFill>
                  <a:schemeClr val="accent2"/>
                </a:solidFill>
                <a:latin typeface="Georgia" pitchFamily="18" charset="0"/>
              </a:rPr>
              <a:t>Ha: GPA and school enjoyment are not independent of each other</a:t>
            </a:r>
          </a:p>
          <a:p>
            <a:endParaRPr lang="en-US">
              <a:latin typeface="Georgia" pitchFamily="18" charset="0"/>
            </a:endParaRPr>
          </a:p>
        </p:txBody>
      </p:sp>
      <p:sp>
        <p:nvSpPr>
          <p:cNvPr id="36867" name="Content Placeholder 3"/>
          <p:cNvSpPr>
            <a:spLocks noGrp="1"/>
          </p:cNvSpPr>
          <p:nvPr>
            <p:ph sz="half" idx="1"/>
          </p:nvPr>
        </p:nvSpPr>
        <p:spPr>
          <a:xfrm>
            <a:off x="381000" y="3200400"/>
            <a:ext cx="4038600" cy="2355850"/>
          </a:xfrm>
        </p:spPr>
        <p:txBody>
          <a:bodyPr/>
          <a:lstStyle/>
          <a:p>
            <a:pPr>
              <a:buFont typeface="Georgia" pitchFamily="18" charset="0"/>
              <a:buNone/>
            </a:pPr>
            <a:r>
              <a:rPr lang="en-US" sz="2400" smtClean="0"/>
              <a:t>1. Categorical Data</a:t>
            </a:r>
          </a:p>
          <a:p>
            <a:pPr>
              <a:buFont typeface="Georgia" pitchFamily="18" charset="0"/>
              <a:buNone/>
            </a:pPr>
            <a:r>
              <a:rPr lang="en-US" sz="2400" smtClean="0"/>
              <a:t>2. SRS</a:t>
            </a:r>
          </a:p>
          <a:p>
            <a:pPr>
              <a:buFont typeface="Georgia" pitchFamily="18" charset="0"/>
              <a:buNone/>
            </a:pPr>
            <a:r>
              <a:rPr lang="en-US" sz="2400" smtClean="0"/>
              <a:t>3. All Expected Cell Counts ≥ 5</a:t>
            </a:r>
          </a:p>
        </p:txBody>
      </p:sp>
      <p:sp>
        <p:nvSpPr>
          <p:cNvPr id="9" name="Content Placeholder 4"/>
          <p:cNvSpPr txBox="1">
            <a:spLocks/>
          </p:cNvSpPr>
          <p:nvPr/>
        </p:nvSpPr>
        <p:spPr>
          <a:xfrm>
            <a:off x="4191000" y="3200400"/>
            <a:ext cx="4953000" cy="2660650"/>
          </a:xfrm>
          <a:prstGeom prst="rect">
            <a:avLst/>
          </a:prstGeom>
        </p:spPr>
        <p:txBody>
          <a:bodyPr>
            <a:normAutofit/>
          </a:bodyPr>
          <a:lstStyle/>
          <a:p>
            <a:pPr marL="365760" indent="-256032" fontAlgn="auto">
              <a:spcBef>
                <a:spcPts val="300"/>
              </a:spcBef>
              <a:spcAft>
                <a:spcPts val="0"/>
              </a:spcAft>
              <a:buClr>
                <a:schemeClr val="accent3"/>
              </a:buClr>
              <a:defRPr/>
            </a:pPr>
            <a:r>
              <a:rPr lang="en-US" sz="2400" dirty="0">
                <a:latin typeface="+mn-lt"/>
              </a:rPr>
              <a:t>1. GPA range and school enjoyment are categorical</a:t>
            </a:r>
          </a:p>
          <a:p>
            <a:pPr marL="365760" indent="-256032" fontAlgn="auto">
              <a:spcBef>
                <a:spcPts val="300"/>
              </a:spcBef>
              <a:spcAft>
                <a:spcPts val="0"/>
              </a:spcAft>
              <a:buClr>
                <a:schemeClr val="accent3"/>
              </a:buClr>
              <a:defRPr/>
            </a:pPr>
            <a:r>
              <a:rPr lang="en-US" sz="2400" dirty="0">
                <a:latin typeface="+mn-lt"/>
              </a:rPr>
              <a:t>2. Assumed representative and systematic random sample</a:t>
            </a:r>
          </a:p>
          <a:p>
            <a:pPr marL="365760" indent="-256032" fontAlgn="auto">
              <a:spcBef>
                <a:spcPts val="300"/>
              </a:spcBef>
              <a:spcAft>
                <a:spcPts val="0"/>
              </a:spcAft>
              <a:buClr>
                <a:schemeClr val="accent3"/>
              </a:buClr>
              <a:defRPr/>
            </a:pPr>
            <a:r>
              <a:rPr lang="en-US" sz="2400" dirty="0">
                <a:latin typeface="+mn-lt"/>
              </a:rPr>
              <a:t>3. All but one ≥ 5</a:t>
            </a:r>
            <a:endParaRPr lang="en-US" sz="2400" dirty="0">
              <a:latin typeface="+mn-lt"/>
            </a:endParaRPr>
          </a:p>
        </p:txBody>
      </p:sp>
      <p:sp>
        <p:nvSpPr>
          <p:cNvPr id="36869" name="TextBox 9"/>
          <p:cNvSpPr txBox="1">
            <a:spLocks noChangeArrowheads="1"/>
          </p:cNvSpPr>
          <p:nvPr/>
        </p:nvSpPr>
        <p:spPr bwMode="auto">
          <a:xfrm>
            <a:off x="3276600" y="2819400"/>
            <a:ext cx="1601788" cy="369888"/>
          </a:xfrm>
          <a:prstGeom prst="rect">
            <a:avLst/>
          </a:prstGeom>
          <a:noFill/>
          <a:ln w="9525">
            <a:noFill/>
            <a:miter lim="800000"/>
            <a:headEnd/>
            <a:tailEnd/>
          </a:ln>
        </p:spPr>
        <p:txBody>
          <a:bodyPr wrap="none">
            <a:spAutoFit/>
          </a:bodyPr>
          <a:lstStyle/>
          <a:p>
            <a:r>
              <a:rPr lang="en-US">
                <a:latin typeface="Georgia" pitchFamily="18" charset="0"/>
              </a:rPr>
              <a:t>State &amp; Check</a:t>
            </a:r>
          </a:p>
        </p:txBody>
      </p:sp>
      <p:sp>
        <p:nvSpPr>
          <p:cNvPr id="36870" name="TextBox 10"/>
          <p:cNvSpPr txBox="1">
            <a:spLocks noChangeArrowheads="1"/>
          </p:cNvSpPr>
          <p:nvPr/>
        </p:nvSpPr>
        <p:spPr bwMode="auto">
          <a:xfrm>
            <a:off x="457200" y="5715000"/>
            <a:ext cx="8278813" cy="461963"/>
          </a:xfrm>
          <a:prstGeom prst="rect">
            <a:avLst/>
          </a:prstGeom>
          <a:noFill/>
          <a:ln w="9525">
            <a:noFill/>
            <a:miter lim="800000"/>
            <a:headEnd/>
            <a:tailEnd/>
          </a:ln>
        </p:spPr>
        <p:txBody>
          <a:bodyPr wrap="none">
            <a:spAutoFit/>
          </a:bodyPr>
          <a:lstStyle/>
          <a:p>
            <a:r>
              <a:rPr lang="en-US" sz="2400">
                <a:latin typeface="Georgia" pitchFamily="18" charset="0"/>
              </a:rPr>
              <a:t>Conditions Met –</a:t>
            </a:r>
            <a:r>
              <a:rPr lang="el-GR" sz="2400">
                <a:latin typeface="Georgia" pitchFamily="18" charset="0"/>
              </a:rPr>
              <a:t>χ</a:t>
            </a:r>
            <a:r>
              <a:rPr lang="en-US" sz="2400" baseline="30000">
                <a:latin typeface="Georgia" pitchFamily="18" charset="0"/>
              </a:rPr>
              <a:t>2 </a:t>
            </a:r>
            <a:r>
              <a:rPr lang="en-US" sz="2400">
                <a:latin typeface="Georgia" pitchFamily="18" charset="0"/>
              </a:rPr>
              <a:t>distribution – </a:t>
            </a:r>
            <a:r>
              <a:rPr lang="el-GR" sz="2400">
                <a:latin typeface="Georgia" pitchFamily="18" charset="0"/>
              </a:rPr>
              <a:t>χ</a:t>
            </a:r>
            <a:r>
              <a:rPr lang="en-US" sz="2400" baseline="30000">
                <a:latin typeface="Georgia" pitchFamily="18" charset="0"/>
              </a:rPr>
              <a:t>2 </a:t>
            </a:r>
            <a:r>
              <a:rPr lang="en-US" sz="2400">
                <a:latin typeface="Georgia" pitchFamily="18" charset="0"/>
              </a:rPr>
              <a:t> Test for Independence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57200" y="533400"/>
            <a:ext cx="8229600" cy="1066800"/>
          </a:xfrm>
        </p:spPr>
        <p:txBody>
          <a:bodyPr/>
          <a:lstStyle/>
          <a:p>
            <a:r>
              <a:rPr lang="en-US" smtClean="0"/>
              <a:t>Work</a:t>
            </a:r>
          </a:p>
        </p:txBody>
      </p:sp>
      <p:pic>
        <p:nvPicPr>
          <p:cNvPr id="37890" name="Picture 3"/>
          <p:cNvPicPr>
            <a:picLocks noChangeAspect="1" noChangeArrowheads="1"/>
          </p:cNvPicPr>
          <p:nvPr/>
        </p:nvPicPr>
        <p:blipFill>
          <a:blip r:embed="rId2"/>
          <a:srcRect t="10989" r="35896" b="67033"/>
          <a:stretch>
            <a:fillRect/>
          </a:stretch>
        </p:blipFill>
        <p:spPr bwMode="auto">
          <a:xfrm>
            <a:off x="3657600" y="685800"/>
            <a:ext cx="5257800" cy="2133600"/>
          </a:xfrm>
          <a:prstGeom prst="rect">
            <a:avLst/>
          </a:prstGeom>
          <a:noFill/>
          <a:ln w="9525">
            <a:noFill/>
            <a:miter lim="800000"/>
            <a:headEnd/>
            <a:tailEnd/>
          </a:ln>
        </p:spPr>
      </p:pic>
      <p:sp>
        <p:nvSpPr>
          <p:cNvPr id="5" name="TextBox 4"/>
          <p:cNvSpPr txBox="1"/>
          <p:nvPr/>
        </p:nvSpPr>
        <p:spPr>
          <a:xfrm>
            <a:off x="838200" y="2362200"/>
            <a:ext cx="7696200" cy="4370388"/>
          </a:xfrm>
          <a:prstGeom prst="rect">
            <a:avLst/>
          </a:prstGeom>
          <a:noFill/>
        </p:spPr>
        <p:txBody>
          <a:bodyPr>
            <a:spAutoFit/>
          </a:bodyPr>
          <a:lstStyle/>
          <a:p>
            <a:pPr fontAlgn="auto">
              <a:spcBef>
                <a:spcPts val="0"/>
              </a:spcBef>
              <a:spcAft>
                <a:spcPts val="0"/>
              </a:spcAft>
              <a:defRPr/>
            </a:pPr>
            <a:r>
              <a:rPr lang="en-US" sz="4400" b="1" i="1" dirty="0">
                <a:latin typeface="Bodoni MT" pitchFamily="18" charset="0"/>
              </a:rPr>
              <a:t>x</a:t>
            </a:r>
            <a:r>
              <a:rPr lang="en-US" b="1" i="1" baseline="100000" dirty="0">
                <a:latin typeface="Bodoni MT" pitchFamily="18" charset="0"/>
              </a:rPr>
              <a:t>2</a:t>
            </a:r>
            <a:r>
              <a:rPr lang="en-US" b="1" i="1" dirty="0">
                <a:latin typeface="Bodoni MT" pitchFamily="18" charset="0"/>
              </a:rPr>
              <a:t>  = ∑ </a:t>
            </a:r>
            <a:r>
              <a:rPr lang="en-US" b="1" dirty="0">
                <a:latin typeface="Bodoni MT" pitchFamily="18" charset="0"/>
              </a:rPr>
              <a:t>(</a:t>
            </a:r>
            <a:r>
              <a:rPr lang="en-US" b="1" dirty="0" err="1">
                <a:latin typeface="Bodoni MT" pitchFamily="18" charset="0"/>
              </a:rPr>
              <a:t>obs</a:t>
            </a:r>
            <a:r>
              <a:rPr lang="en-US" b="1" dirty="0">
                <a:latin typeface="Bodoni MT" pitchFamily="18" charset="0"/>
              </a:rPr>
              <a:t>-exp)</a:t>
            </a:r>
            <a:r>
              <a:rPr lang="en-US" b="1" baseline="100000" dirty="0">
                <a:latin typeface="Bodoni MT" pitchFamily="18" charset="0"/>
              </a:rPr>
              <a:t>2</a:t>
            </a:r>
            <a:r>
              <a:rPr lang="en-US" sz="2000" b="1" dirty="0">
                <a:latin typeface="Bodoni MT" pitchFamily="18" charset="0"/>
              </a:rPr>
              <a:t>/</a:t>
            </a:r>
            <a:r>
              <a:rPr lang="en-US" b="1" dirty="0">
                <a:latin typeface="Bodoni MT" pitchFamily="18" charset="0"/>
              </a:rPr>
              <a:t> exp</a:t>
            </a:r>
          </a:p>
          <a:p>
            <a:pPr fontAlgn="auto">
              <a:spcBef>
                <a:spcPts val="0"/>
              </a:spcBef>
              <a:spcAft>
                <a:spcPts val="0"/>
              </a:spcAft>
              <a:defRPr/>
            </a:pPr>
            <a:r>
              <a:rPr lang="en-US" sz="4400" b="1" i="1" dirty="0">
                <a:latin typeface="Bodoni MT" pitchFamily="18" charset="0"/>
              </a:rPr>
              <a:t>x</a:t>
            </a:r>
            <a:r>
              <a:rPr lang="en-US" b="1" i="1" baseline="100000" dirty="0">
                <a:latin typeface="Bodoni MT" pitchFamily="18" charset="0"/>
              </a:rPr>
              <a:t>2</a:t>
            </a:r>
            <a:r>
              <a:rPr lang="en-US" b="1" i="1" dirty="0">
                <a:latin typeface="Bodoni MT" pitchFamily="18" charset="0"/>
              </a:rPr>
              <a:t>  = ∑ (</a:t>
            </a:r>
            <a:r>
              <a:rPr lang="en-US" b="1" dirty="0">
                <a:latin typeface="Bodoni MT" pitchFamily="18" charset="0"/>
              </a:rPr>
              <a:t>3-3.4)</a:t>
            </a:r>
            <a:r>
              <a:rPr lang="en-US" b="1" baseline="100000" dirty="0">
                <a:latin typeface="Bodoni MT" pitchFamily="18" charset="0"/>
              </a:rPr>
              <a:t>2</a:t>
            </a:r>
            <a:r>
              <a:rPr lang="en-US" sz="2000" b="1" dirty="0">
                <a:latin typeface="Bodoni MT" pitchFamily="18" charset="0"/>
              </a:rPr>
              <a:t>/</a:t>
            </a:r>
            <a:r>
              <a:rPr lang="en-US" b="1" dirty="0">
                <a:latin typeface="Bodoni MT" pitchFamily="18" charset="0"/>
              </a:rPr>
              <a:t> 3.4+ (17-14.9)</a:t>
            </a:r>
            <a:r>
              <a:rPr lang="en-US" b="1" baseline="100000" dirty="0">
                <a:latin typeface="Bodoni MT" pitchFamily="18" charset="0"/>
              </a:rPr>
              <a:t> 2</a:t>
            </a:r>
            <a:r>
              <a:rPr lang="en-US" b="1" dirty="0">
                <a:latin typeface="Bodoni MT" pitchFamily="18" charset="0"/>
              </a:rPr>
              <a:t> / 14.9 . . .</a:t>
            </a:r>
          </a:p>
          <a:p>
            <a:pPr fontAlgn="auto">
              <a:spcBef>
                <a:spcPts val="0"/>
              </a:spcBef>
              <a:spcAft>
                <a:spcPts val="0"/>
              </a:spcAft>
              <a:defRPr/>
            </a:pPr>
            <a:r>
              <a:rPr lang="en-US" sz="4400" b="1" i="1" dirty="0">
                <a:latin typeface="Bodoni MT" pitchFamily="18" charset="0"/>
              </a:rPr>
              <a:t>x</a:t>
            </a:r>
            <a:r>
              <a:rPr lang="en-US" b="1" i="1" baseline="100000" dirty="0">
                <a:latin typeface="Bodoni MT" pitchFamily="18" charset="0"/>
              </a:rPr>
              <a:t>2</a:t>
            </a:r>
            <a:r>
              <a:rPr lang="en-US" b="1" i="1" dirty="0">
                <a:latin typeface="Bodoni MT" pitchFamily="18" charset="0"/>
              </a:rPr>
              <a:t>  =2.03       </a:t>
            </a:r>
            <a:r>
              <a:rPr lang="en-US" b="1" i="1" dirty="0" err="1">
                <a:latin typeface="Bodoni MT" pitchFamily="18" charset="0"/>
              </a:rPr>
              <a:t>df</a:t>
            </a:r>
            <a:r>
              <a:rPr lang="en-US" b="1" i="1" dirty="0">
                <a:latin typeface="Bodoni MT" pitchFamily="18" charset="0"/>
              </a:rPr>
              <a:t>= 4</a:t>
            </a:r>
          </a:p>
          <a:p>
            <a:pPr fontAlgn="auto">
              <a:spcBef>
                <a:spcPts val="0"/>
              </a:spcBef>
              <a:spcAft>
                <a:spcPts val="0"/>
              </a:spcAft>
              <a:defRPr/>
            </a:pPr>
            <a:r>
              <a:rPr lang="en-US" b="1" i="1" dirty="0">
                <a:latin typeface="Bodoni MT" pitchFamily="18" charset="0"/>
              </a:rPr>
              <a:t>P(</a:t>
            </a:r>
            <a:r>
              <a:rPr lang="en-US" sz="3200" b="1" i="1" dirty="0">
                <a:latin typeface="Bodoni MT" pitchFamily="18" charset="0"/>
              </a:rPr>
              <a:t>x</a:t>
            </a:r>
            <a:r>
              <a:rPr lang="en-US" sz="1200" b="1" i="1" baseline="100000" dirty="0">
                <a:latin typeface="Bodoni MT" pitchFamily="18" charset="0"/>
              </a:rPr>
              <a:t>2</a:t>
            </a:r>
            <a:r>
              <a:rPr lang="en-US" sz="1200" b="1" i="1" dirty="0">
                <a:latin typeface="Bodoni MT" pitchFamily="18" charset="0"/>
              </a:rPr>
              <a:t> </a:t>
            </a:r>
            <a:r>
              <a:rPr lang="en-US" b="1" i="1" dirty="0">
                <a:latin typeface="Bodoni MT" pitchFamily="18" charset="0"/>
              </a:rPr>
              <a:t> &gt; 2.03) = .73</a:t>
            </a:r>
            <a:endParaRPr lang="en-US" b="1" dirty="0">
              <a:latin typeface="Bodoni MT" pitchFamily="18" charset="0"/>
            </a:endParaRPr>
          </a:p>
          <a:p>
            <a:pPr fontAlgn="auto">
              <a:spcBef>
                <a:spcPts val="0"/>
              </a:spcBef>
              <a:spcAft>
                <a:spcPts val="0"/>
              </a:spcAft>
              <a:defRPr/>
            </a:pPr>
            <a:endParaRPr lang="en-US" b="1" dirty="0">
              <a:solidFill>
                <a:schemeClr val="accent3">
                  <a:lumMod val="50000"/>
                </a:schemeClr>
              </a:solidFill>
              <a:latin typeface="Bodoni MT" pitchFamily="18" charset="0"/>
            </a:endParaRPr>
          </a:p>
          <a:p>
            <a:pPr fontAlgn="auto">
              <a:spcBef>
                <a:spcPts val="0"/>
              </a:spcBef>
              <a:spcAft>
                <a:spcPts val="0"/>
              </a:spcAft>
              <a:defRPr/>
            </a:pPr>
            <a:r>
              <a:rPr lang="en-US" sz="2000" b="1" dirty="0">
                <a:latin typeface="Bodoni MT" pitchFamily="18" charset="0"/>
              </a:rPr>
              <a:t>We fail to reject the Ho because the P value of .73 is greater than the alpha of .05. We have sufficient evidence to conclude that GPA and How Much you enjoy school are independent. </a:t>
            </a:r>
            <a:endParaRPr lang="en-US" sz="2000" dirty="0">
              <a:latin typeface="Bodoni MT" pitchFamily="18" charset="0"/>
            </a:endParaRPr>
          </a:p>
          <a:p>
            <a:pPr fontAlgn="auto">
              <a:spcBef>
                <a:spcPts val="0"/>
              </a:spcBef>
              <a:spcAft>
                <a:spcPts val="0"/>
              </a:spcAft>
              <a:defRPr/>
            </a:pPr>
            <a:endParaRPr lang="en-US" dirty="0">
              <a:solidFill>
                <a:schemeClr val="accent3">
                  <a:lumMod val="50000"/>
                </a:schemeClr>
              </a:solidFill>
              <a:latin typeface="Bodoni MT" pitchFamily="18" charset="0"/>
            </a:endParaRPr>
          </a:p>
          <a:p>
            <a:pPr fontAlgn="auto">
              <a:spcBef>
                <a:spcPts val="0"/>
              </a:spcBef>
              <a:spcAft>
                <a:spcPts val="0"/>
              </a:spcAft>
              <a:defRPr/>
            </a:pPr>
            <a:endParaRPr lang="en-US" dirty="0">
              <a:latin typeface="+mn-l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762000"/>
            <a:ext cx="8229600" cy="1069975"/>
          </a:xfrm>
        </p:spPr>
        <p:txBody>
          <a:bodyPr>
            <a:normAutofit fontScale="90000"/>
          </a:bodyPr>
          <a:lstStyle/>
          <a:p>
            <a:pPr fontAlgn="auto">
              <a:spcAft>
                <a:spcPts val="0"/>
              </a:spcAft>
              <a:defRPr/>
            </a:pPr>
            <a:r>
              <a:rPr lang="en-US" dirty="0" smtClean="0"/>
              <a:t>“What type of schooling have you received?”</a:t>
            </a:r>
            <a:endParaRPr lang="en-US" dirty="0"/>
          </a:p>
        </p:txBody>
      </p:sp>
      <p:pic>
        <p:nvPicPr>
          <p:cNvPr id="38914" name="Picture 2"/>
          <p:cNvPicPr>
            <a:picLocks noChangeAspect="1" noChangeArrowheads="1"/>
          </p:cNvPicPr>
          <p:nvPr/>
        </p:nvPicPr>
        <p:blipFill>
          <a:blip r:embed="rId2"/>
          <a:srcRect/>
          <a:stretch>
            <a:fillRect/>
          </a:stretch>
        </p:blipFill>
        <p:spPr bwMode="auto">
          <a:xfrm>
            <a:off x="1524000" y="1828800"/>
            <a:ext cx="5486400" cy="4740275"/>
          </a:xfrm>
          <a:prstGeom prst="rect">
            <a:avLst/>
          </a:prstGeom>
          <a:noFill/>
          <a:ln w="9525">
            <a:noFill/>
            <a:miter lim="800000"/>
            <a:headEnd/>
            <a:tailEnd/>
          </a:ln>
        </p:spPr>
      </p:pic>
      <p:sp>
        <p:nvSpPr>
          <p:cNvPr id="38915" name="TextBox 3"/>
          <p:cNvSpPr txBox="1">
            <a:spLocks noChangeArrowheads="1"/>
          </p:cNvSpPr>
          <p:nvPr/>
        </p:nvSpPr>
        <p:spPr bwMode="auto">
          <a:xfrm>
            <a:off x="5257800" y="2133600"/>
            <a:ext cx="1066800" cy="369888"/>
          </a:xfrm>
          <a:prstGeom prst="rect">
            <a:avLst/>
          </a:prstGeom>
          <a:noFill/>
          <a:ln w="9525">
            <a:noFill/>
            <a:miter lim="800000"/>
            <a:headEnd/>
            <a:tailEnd/>
          </a:ln>
        </p:spPr>
        <p:txBody>
          <a:bodyPr>
            <a:spAutoFit/>
          </a:bodyPr>
          <a:lstStyle/>
          <a:p>
            <a:r>
              <a:rPr lang="en-US">
                <a:latin typeface="Georgia" pitchFamily="18" charset="0"/>
              </a:rPr>
              <a:t>73.21%</a:t>
            </a:r>
          </a:p>
        </p:txBody>
      </p:sp>
      <p:sp>
        <p:nvSpPr>
          <p:cNvPr id="38916" name="TextBox 5"/>
          <p:cNvSpPr txBox="1">
            <a:spLocks noChangeArrowheads="1"/>
          </p:cNvSpPr>
          <p:nvPr/>
        </p:nvSpPr>
        <p:spPr bwMode="auto">
          <a:xfrm>
            <a:off x="2743200" y="4191000"/>
            <a:ext cx="1066800" cy="369888"/>
          </a:xfrm>
          <a:prstGeom prst="rect">
            <a:avLst/>
          </a:prstGeom>
          <a:noFill/>
          <a:ln w="9525">
            <a:noFill/>
            <a:miter lim="800000"/>
            <a:headEnd/>
            <a:tailEnd/>
          </a:ln>
        </p:spPr>
        <p:txBody>
          <a:bodyPr>
            <a:spAutoFit/>
          </a:bodyPr>
          <a:lstStyle/>
          <a:p>
            <a:r>
              <a:rPr lang="en-US">
                <a:latin typeface="Georgia" pitchFamily="18" charset="0"/>
              </a:rPr>
              <a:t>26.79%</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381000" y="685800"/>
            <a:ext cx="8229600" cy="1066800"/>
          </a:xfrm>
        </p:spPr>
        <p:txBody>
          <a:bodyPr/>
          <a:lstStyle/>
          <a:p>
            <a:r>
              <a:rPr lang="en-US" smtClean="0"/>
              <a:t>Chi-Squared Test for Independence</a:t>
            </a:r>
          </a:p>
        </p:txBody>
      </p:sp>
      <p:sp>
        <p:nvSpPr>
          <p:cNvPr id="3" name="Content Placeholder 2"/>
          <p:cNvSpPr>
            <a:spLocks noGrp="1"/>
          </p:cNvSpPr>
          <p:nvPr>
            <p:ph idx="1"/>
          </p:nvPr>
        </p:nvSpPr>
        <p:spPr>
          <a:xfrm>
            <a:off x="457200" y="1600200"/>
            <a:ext cx="8229600" cy="493713"/>
          </a:xfrm>
        </p:spPr>
        <p:txBody>
          <a:bodyPr>
            <a:normAutofit lnSpcReduction="10000"/>
          </a:bodyPr>
          <a:lstStyle/>
          <a:p>
            <a:pPr marL="365760" indent="-256032" fontAlgn="auto">
              <a:spcAft>
                <a:spcPts val="0"/>
              </a:spcAft>
              <a:buClr>
                <a:schemeClr val="accent3"/>
              </a:buClr>
              <a:buFont typeface="Georgia"/>
              <a:buChar char="•"/>
              <a:defRPr/>
            </a:pPr>
            <a:r>
              <a:rPr lang="en-US" dirty="0" smtClean="0"/>
              <a:t>Public/Private HS vs. School Enjoyment</a:t>
            </a:r>
            <a:endParaRPr lang="en-US" dirty="0"/>
          </a:p>
        </p:txBody>
      </p:sp>
      <p:sp>
        <p:nvSpPr>
          <p:cNvPr id="39939" name="Rectangle 3"/>
          <p:cNvSpPr>
            <a:spLocks noChangeArrowheads="1"/>
          </p:cNvSpPr>
          <p:nvPr/>
        </p:nvSpPr>
        <p:spPr bwMode="auto">
          <a:xfrm>
            <a:off x="0" y="2286000"/>
            <a:ext cx="9144000" cy="1477963"/>
          </a:xfrm>
          <a:prstGeom prst="rect">
            <a:avLst/>
          </a:prstGeom>
          <a:noFill/>
          <a:ln w="9525">
            <a:noFill/>
            <a:miter lim="800000"/>
            <a:headEnd/>
            <a:tailEnd/>
          </a:ln>
        </p:spPr>
        <p:txBody>
          <a:bodyPr>
            <a:spAutoFit/>
          </a:bodyPr>
          <a:lstStyle/>
          <a:p>
            <a:r>
              <a:rPr lang="en-US">
                <a:solidFill>
                  <a:schemeClr val="accent2"/>
                </a:solidFill>
                <a:latin typeface="Georgia" pitchFamily="18" charset="0"/>
              </a:rPr>
              <a:t>Ho: Public and Private School attendance and school enjoyment are independent of each other</a:t>
            </a:r>
          </a:p>
          <a:p>
            <a:r>
              <a:rPr lang="en-US">
                <a:solidFill>
                  <a:schemeClr val="accent2"/>
                </a:solidFill>
                <a:latin typeface="Georgia" pitchFamily="18" charset="0"/>
              </a:rPr>
              <a:t>Ha: Public and Private School attendance and school enjoyment are not independent of each other</a:t>
            </a:r>
          </a:p>
          <a:p>
            <a:endParaRPr lang="en-US">
              <a:latin typeface="Georgia" pitchFamily="18" charset="0"/>
            </a:endParaRPr>
          </a:p>
        </p:txBody>
      </p:sp>
      <p:sp>
        <p:nvSpPr>
          <p:cNvPr id="6" name="Content Placeholder 3"/>
          <p:cNvSpPr txBox="1">
            <a:spLocks/>
          </p:cNvSpPr>
          <p:nvPr/>
        </p:nvSpPr>
        <p:spPr>
          <a:xfrm>
            <a:off x="304800" y="3962400"/>
            <a:ext cx="4038600" cy="2355850"/>
          </a:xfrm>
          <a:prstGeom prst="rect">
            <a:avLst/>
          </a:prstGeom>
        </p:spPr>
        <p:txBody>
          <a:bodyPr>
            <a:normAutofit/>
          </a:bodyPr>
          <a:lstStyle/>
          <a:p>
            <a:pPr marL="365760" indent="-256032" fontAlgn="auto">
              <a:spcBef>
                <a:spcPts val="300"/>
              </a:spcBef>
              <a:spcAft>
                <a:spcPts val="0"/>
              </a:spcAft>
              <a:buClr>
                <a:schemeClr val="accent3"/>
              </a:buClr>
              <a:buFont typeface="Georgia"/>
              <a:buNone/>
              <a:defRPr/>
            </a:pPr>
            <a:r>
              <a:rPr lang="en-US" sz="2400" dirty="0">
                <a:latin typeface="+mn-lt"/>
              </a:rPr>
              <a:t>1. Categorical Data</a:t>
            </a:r>
          </a:p>
          <a:p>
            <a:pPr marL="365760" indent="-256032" fontAlgn="auto">
              <a:spcBef>
                <a:spcPts val="300"/>
              </a:spcBef>
              <a:spcAft>
                <a:spcPts val="0"/>
              </a:spcAft>
              <a:buClr>
                <a:schemeClr val="accent3"/>
              </a:buClr>
              <a:buFont typeface="Georgia"/>
              <a:buNone/>
              <a:defRPr/>
            </a:pPr>
            <a:r>
              <a:rPr lang="en-US" sz="2400" dirty="0">
                <a:latin typeface="+mn-lt"/>
              </a:rPr>
              <a:t>2. SRS</a:t>
            </a:r>
          </a:p>
          <a:p>
            <a:pPr marL="365760" indent="-256032" fontAlgn="auto">
              <a:spcBef>
                <a:spcPts val="300"/>
              </a:spcBef>
              <a:spcAft>
                <a:spcPts val="0"/>
              </a:spcAft>
              <a:buClr>
                <a:schemeClr val="accent3"/>
              </a:buClr>
              <a:buFont typeface="Georgia"/>
              <a:buNone/>
              <a:defRPr/>
            </a:pPr>
            <a:r>
              <a:rPr lang="en-US" sz="2400" dirty="0">
                <a:latin typeface="+mn-lt"/>
              </a:rPr>
              <a:t>3. All Expected cell counts ≥ 5</a:t>
            </a:r>
            <a:endParaRPr lang="en-US" sz="2400" dirty="0">
              <a:latin typeface="+mn-lt"/>
            </a:endParaRPr>
          </a:p>
        </p:txBody>
      </p:sp>
      <p:sp>
        <p:nvSpPr>
          <p:cNvPr id="7" name="Content Placeholder 4"/>
          <p:cNvSpPr txBox="1">
            <a:spLocks/>
          </p:cNvSpPr>
          <p:nvPr/>
        </p:nvSpPr>
        <p:spPr>
          <a:xfrm>
            <a:off x="4191000" y="3733800"/>
            <a:ext cx="4953000" cy="2660650"/>
          </a:xfrm>
          <a:prstGeom prst="rect">
            <a:avLst/>
          </a:prstGeom>
        </p:spPr>
        <p:txBody>
          <a:bodyPr>
            <a:normAutofit/>
          </a:bodyPr>
          <a:lstStyle/>
          <a:p>
            <a:pPr marL="365760" indent="-256032" fontAlgn="auto">
              <a:spcBef>
                <a:spcPts val="300"/>
              </a:spcBef>
              <a:spcAft>
                <a:spcPts val="0"/>
              </a:spcAft>
              <a:buClr>
                <a:schemeClr val="accent3"/>
              </a:buClr>
              <a:defRPr/>
            </a:pPr>
            <a:r>
              <a:rPr lang="en-US" sz="2400" dirty="0">
                <a:latin typeface="+mn-lt"/>
              </a:rPr>
              <a:t>1. Type of school and school enjoyment are categorical</a:t>
            </a:r>
          </a:p>
          <a:p>
            <a:pPr marL="365760" indent="-256032" fontAlgn="auto">
              <a:spcBef>
                <a:spcPts val="300"/>
              </a:spcBef>
              <a:spcAft>
                <a:spcPts val="0"/>
              </a:spcAft>
              <a:buClr>
                <a:schemeClr val="accent3"/>
              </a:buClr>
              <a:defRPr/>
            </a:pPr>
            <a:r>
              <a:rPr lang="en-US" sz="2400" dirty="0">
                <a:latin typeface="+mn-lt"/>
              </a:rPr>
              <a:t>2. Assumed representative and systematic random sample</a:t>
            </a:r>
          </a:p>
          <a:p>
            <a:pPr marL="365760" indent="-256032" fontAlgn="auto">
              <a:spcBef>
                <a:spcPts val="300"/>
              </a:spcBef>
              <a:spcAft>
                <a:spcPts val="0"/>
              </a:spcAft>
              <a:buClr>
                <a:schemeClr val="accent3"/>
              </a:buClr>
              <a:defRPr/>
            </a:pPr>
            <a:r>
              <a:rPr lang="en-US" sz="2400" dirty="0">
                <a:latin typeface="+mn-lt"/>
              </a:rPr>
              <a:t>3. All but one cell count ≥ 5</a:t>
            </a:r>
            <a:endParaRPr lang="en-US" sz="2400" dirty="0">
              <a:latin typeface="+mn-lt"/>
            </a:endParaRPr>
          </a:p>
        </p:txBody>
      </p:sp>
      <p:sp>
        <p:nvSpPr>
          <p:cNvPr id="39942" name="TextBox 7"/>
          <p:cNvSpPr txBox="1">
            <a:spLocks noChangeArrowheads="1"/>
          </p:cNvSpPr>
          <p:nvPr/>
        </p:nvSpPr>
        <p:spPr bwMode="auto">
          <a:xfrm>
            <a:off x="3429000" y="3276600"/>
            <a:ext cx="1601788" cy="369888"/>
          </a:xfrm>
          <a:prstGeom prst="rect">
            <a:avLst/>
          </a:prstGeom>
          <a:noFill/>
          <a:ln w="9525">
            <a:noFill/>
            <a:miter lim="800000"/>
            <a:headEnd/>
            <a:tailEnd/>
          </a:ln>
        </p:spPr>
        <p:txBody>
          <a:bodyPr wrap="none">
            <a:spAutoFit/>
          </a:bodyPr>
          <a:lstStyle/>
          <a:p>
            <a:r>
              <a:rPr lang="en-US">
                <a:latin typeface="Georgia" pitchFamily="18" charset="0"/>
              </a:rPr>
              <a:t>State &amp; Check</a:t>
            </a:r>
          </a:p>
        </p:txBody>
      </p:sp>
      <p:sp>
        <p:nvSpPr>
          <p:cNvPr id="39943" name="TextBox 8"/>
          <p:cNvSpPr txBox="1">
            <a:spLocks noChangeArrowheads="1"/>
          </p:cNvSpPr>
          <p:nvPr/>
        </p:nvSpPr>
        <p:spPr bwMode="auto">
          <a:xfrm>
            <a:off x="533400" y="5943600"/>
            <a:ext cx="8278813" cy="461963"/>
          </a:xfrm>
          <a:prstGeom prst="rect">
            <a:avLst/>
          </a:prstGeom>
          <a:noFill/>
          <a:ln w="9525">
            <a:noFill/>
            <a:miter lim="800000"/>
            <a:headEnd/>
            <a:tailEnd/>
          </a:ln>
        </p:spPr>
        <p:txBody>
          <a:bodyPr wrap="none">
            <a:spAutoFit/>
          </a:bodyPr>
          <a:lstStyle/>
          <a:p>
            <a:r>
              <a:rPr lang="en-US" sz="2400">
                <a:latin typeface="Georgia" pitchFamily="18" charset="0"/>
              </a:rPr>
              <a:t>Conditions Met –</a:t>
            </a:r>
            <a:r>
              <a:rPr lang="el-GR" sz="2400">
                <a:latin typeface="Georgia" pitchFamily="18" charset="0"/>
              </a:rPr>
              <a:t>χ</a:t>
            </a:r>
            <a:r>
              <a:rPr lang="en-US" sz="2400" baseline="30000">
                <a:latin typeface="Georgia" pitchFamily="18" charset="0"/>
              </a:rPr>
              <a:t>2 </a:t>
            </a:r>
            <a:r>
              <a:rPr lang="en-US" sz="2400">
                <a:latin typeface="Georgia" pitchFamily="18" charset="0"/>
              </a:rPr>
              <a:t>distribution – </a:t>
            </a:r>
            <a:r>
              <a:rPr lang="el-GR" sz="2400">
                <a:latin typeface="Georgia" pitchFamily="18" charset="0"/>
              </a:rPr>
              <a:t>χ</a:t>
            </a:r>
            <a:r>
              <a:rPr lang="en-US" sz="2400" baseline="30000">
                <a:latin typeface="Georgia" pitchFamily="18" charset="0"/>
              </a:rPr>
              <a:t>2 </a:t>
            </a:r>
            <a:r>
              <a:rPr lang="en-US" sz="2400">
                <a:latin typeface="Georgia" pitchFamily="18" charset="0"/>
              </a:rPr>
              <a:t> Test for Independence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533400" y="533400"/>
            <a:ext cx="8229600" cy="1066800"/>
          </a:xfrm>
        </p:spPr>
        <p:txBody>
          <a:bodyPr/>
          <a:lstStyle/>
          <a:p>
            <a:r>
              <a:rPr lang="en-US" smtClean="0"/>
              <a:t>Work</a:t>
            </a:r>
          </a:p>
        </p:txBody>
      </p:sp>
      <p:sp>
        <p:nvSpPr>
          <p:cNvPr id="4" name="Content Placeholder 3"/>
          <p:cNvSpPr txBox="1">
            <a:spLocks noGrp="1"/>
          </p:cNvSpPr>
          <p:nvPr>
            <p:ph idx="1"/>
          </p:nvPr>
        </p:nvSpPr>
        <p:spPr>
          <a:xfrm>
            <a:off x="0" y="1676400"/>
            <a:ext cx="5486400" cy="4100513"/>
          </a:xfrm>
        </p:spPr>
        <p:txBody>
          <a:bodyPr rtlCol="0">
            <a:spAutoFit/>
          </a:bodyPr>
          <a:lstStyle/>
          <a:p>
            <a:pPr marL="365760" indent="-256032" fontAlgn="auto">
              <a:spcAft>
                <a:spcPts val="0"/>
              </a:spcAft>
              <a:buClr>
                <a:schemeClr val="accent3"/>
              </a:buClr>
              <a:buFont typeface="Georgia"/>
              <a:buChar char="•"/>
              <a:defRPr/>
            </a:pPr>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a:t>
            </a:r>
            <a:r>
              <a:rPr lang="en-US" b="1" dirty="0" smtClean="0">
                <a:latin typeface="Bodoni MT" pitchFamily="18" charset="0"/>
              </a:rPr>
              <a:t>(</a:t>
            </a:r>
            <a:r>
              <a:rPr lang="en-US" b="1" dirty="0" err="1" smtClean="0">
                <a:latin typeface="Bodoni MT" pitchFamily="18" charset="0"/>
              </a:rPr>
              <a:t>obs</a:t>
            </a:r>
            <a:r>
              <a:rPr lang="en-US" b="1" dirty="0" smtClean="0">
                <a:latin typeface="Bodoni MT" pitchFamily="18" charset="0"/>
              </a:rPr>
              <a:t>-exp)</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exp</a:t>
            </a:r>
          </a:p>
          <a:p>
            <a:pPr marL="365760" indent="-256032" fontAlgn="auto">
              <a:spcAft>
                <a:spcPts val="0"/>
              </a:spcAft>
              <a:buClr>
                <a:schemeClr val="accent3"/>
              </a:buClr>
              <a:buFont typeface="Georgia"/>
              <a:buChar char="•"/>
              <a:defRPr/>
            </a:pPr>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a:t>
            </a:r>
            <a:r>
              <a:rPr lang="en-US" b="1" dirty="0" smtClean="0">
                <a:latin typeface="Bodoni MT" pitchFamily="18" charset="0"/>
              </a:rPr>
              <a:t>20-18.3)</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18.3+ (7-8.7)</a:t>
            </a:r>
            <a:r>
              <a:rPr lang="en-US" b="1" baseline="100000" dirty="0" smtClean="0">
                <a:latin typeface="Bodoni MT" pitchFamily="18" charset="0"/>
              </a:rPr>
              <a:t>2</a:t>
            </a:r>
            <a:r>
              <a:rPr lang="en-US" b="1" dirty="0" smtClean="0">
                <a:latin typeface="Bodoni MT" pitchFamily="18" charset="0"/>
              </a:rPr>
              <a:t> / 8.7 . . .</a:t>
            </a:r>
          </a:p>
          <a:p>
            <a:pPr marL="365760" indent="-256032" fontAlgn="auto">
              <a:spcAft>
                <a:spcPts val="0"/>
              </a:spcAft>
              <a:buClr>
                <a:schemeClr val="accent3"/>
              </a:buClr>
              <a:buFont typeface="Georgia"/>
              <a:buChar char="•"/>
              <a:defRPr/>
            </a:pPr>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=1.364       </a:t>
            </a:r>
            <a:r>
              <a:rPr lang="en-US" b="1" i="1" dirty="0" err="1" smtClean="0">
                <a:latin typeface="Bodoni MT" pitchFamily="18" charset="0"/>
              </a:rPr>
              <a:t>df</a:t>
            </a:r>
            <a:r>
              <a:rPr lang="en-US" b="1" i="1" dirty="0" smtClean="0">
                <a:latin typeface="Bodoni MT" pitchFamily="18" charset="0"/>
              </a:rPr>
              <a:t>= 2</a:t>
            </a:r>
          </a:p>
          <a:p>
            <a:pPr marL="365760" indent="-256032" fontAlgn="auto">
              <a:spcAft>
                <a:spcPts val="0"/>
              </a:spcAft>
              <a:buClr>
                <a:schemeClr val="accent3"/>
              </a:buClr>
              <a:buFont typeface="Georgia"/>
              <a:buChar char="•"/>
              <a:defRPr/>
            </a:pPr>
            <a:r>
              <a:rPr lang="en-US" b="1" i="1" dirty="0" smtClean="0">
                <a:latin typeface="Bodoni MT" pitchFamily="18" charset="0"/>
              </a:rPr>
              <a:t>P(</a:t>
            </a:r>
            <a:r>
              <a:rPr lang="en-US" sz="3200" b="1" i="1" dirty="0" smtClean="0">
                <a:latin typeface="Bodoni MT" pitchFamily="18" charset="0"/>
              </a:rPr>
              <a:t>x</a:t>
            </a:r>
            <a:r>
              <a:rPr lang="en-US" sz="1200" b="1" i="1" baseline="100000" dirty="0" smtClean="0">
                <a:latin typeface="Bodoni MT" pitchFamily="18" charset="0"/>
              </a:rPr>
              <a:t>2</a:t>
            </a:r>
            <a:r>
              <a:rPr lang="en-US" sz="1200" b="1" i="1" dirty="0" smtClean="0">
                <a:latin typeface="Bodoni MT" pitchFamily="18" charset="0"/>
              </a:rPr>
              <a:t> </a:t>
            </a:r>
            <a:r>
              <a:rPr lang="en-US" b="1" i="1" dirty="0" smtClean="0">
                <a:latin typeface="Bodoni MT" pitchFamily="18" charset="0"/>
              </a:rPr>
              <a:t> &gt; 1.364 ) = .51</a:t>
            </a:r>
            <a:endParaRPr lang="en-US" b="1" dirty="0" smtClean="0">
              <a:latin typeface="Bodoni MT" pitchFamily="18" charset="0"/>
            </a:endParaRPr>
          </a:p>
          <a:p>
            <a:pPr marL="365760" indent="-256032" fontAlgn="auto">
              <a:spcAft>
                <a:spcPts val="0"/>
              </a:spcAft>
              <a:buClr>
                <a:schemeClr val="accent3"/>
              </a:buClr>
              <a:buFont typeface="Georgia"/>
              <a:buChar char="•"/>
              <a:defRPr/>
            </a:pPr>
            <a:endParaRPr lang="en-US" b="1" dirty="0" smtClean="0">
              <a:solidFill>
                <a:schemeClr val="accent3">
                  <a:lumMod val="50000"/>
                </a:schemeClr>
              </a:solidFill>
              <a:latin typeface="Bodoni MT" pitchFamily="18" charset="0"/>
            </a:endParaRPr>
          </a:p>
          <a:p>
            <a:pPr marL="365760" indent="-256032" fontAlgn="auto">
              <a:spcAft>
                <a:spcPts val="0"/>
              </a:spcAft>
              <a:buClr>
                <a:schemeClr val="accent3"/>
              </a:buClr>
              <a:buFont typeface="Georgia"/>
              <a:buChar char="•"/>
              <a:defRPr/>
            </a:pPr>
            <a:endParaRPr lang="en-US" dirty="0"/>
          </a:p>
        </p:txBody>
      </p:sp>
      <p:pic>
        <p:nvPicPr>
          <p:cNvPr id="40963" name="Picture 4"/>
          <p:cNvPicPr>
            <a:picLocks noChangeAspect="1" noChangeArrowheads="1"/>
          </p:cNvPicPr>
          <p:nvPr/>
        </p:nvPicPr>
        <p:blipFill>
          <a:blip r:embed="rId2"/>
          <a:srcRect t="10811" r="10001" b="67567"/>
          <a:stretch>
            <a:fillRect/>
          </a:stretch>
        </p:blipFill>
        <p:spPr bwMode="auto">
          <a:xfrm>
            <a:off x="533400" y="5029200"/>
            <a:ext cx="8229600" cy="1676400"/>
          </a:xfrm>
          <a:prstGeom prst="rect">
            <a:avLst/>
          </a:prstGeom>
          <a:noFill/>
          <a:ln w="9525">
            <a:noFill/>
            <a:miter lim="800000"/>
            <a:headEnd/>
            <a:tailEnd/>
          </a:ln>
        </p:spPr>
      </p:pic>
      <p:sp>
        <p:nvSpPr>
          <p:cNvPr id="40964" name="TextBox 5"/>
          <p:cNvSpPr txBox="1">
            <a:spLocks noChangeArrowheads="1"/>
          </p:cNvSpPr>
          <p:nvPr/>
        </p:nvSpPr>
        <p:spPr bwMode="auto">
          <a:xfrm>
            <a:off x="5334000" y="1676400"/>
            <a:ext cx="3505200" cy="2338388"/>
          </a:xfrm>
          <a:prstGeom prst="rect">
            <a:avLst/>
          </a:prstGeom>
          <a:noFill/>
          <a:ln w="9525">
            <a:noFill/>
            <a:miter lim="800000"/>
            <a:headEnd/>
            <a:tailEnd/>
          </a:ln>
        </p:spPr>
        <p:txBody>
          <a:bodyPr>
            <a:spAutoFit/>
          </a:bodyPr>
          <a:lstStyle/>
          <a:p>
            <a:r>
              <a:rPr lang="en-US" sz="1600" b="1">
                <a:latin typeface="Georgia" pitchFamily="18" charset="0"/>
              </a:rPr>
              <a:t>We fail to reject the Ho because the P value of .51 is greater than the alpha of .05. We have sufficient evidence to conclude that : Public and Private School attendance and school enjoyment are independent of each other</a:t>
            </a:r>
          </a:p>
          <a:p>
            <a:endParaRPr lang="en-US">
              <a:latin typeface="Georgia"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457200" y="762000"/>
            <a:ext cx="8229600" cy="1066800"/>
          </a:xfrm>
        </p:spPr>
        <p:txBody>
          <a:bodyPr/>
          <a:lstStyle/>
          <a:p>
            <a:r>
              <a:rPr lang="en-US" smtClean="0"/>
              <a:t>Overall Conclusions</a:t>
            </a:r>
          </a:p>
        </p:txBody>
      </p:sp>
      <p:sp>
        <p:nvSpPr>
          <p:cNvPr id="3" name="Content Placeholder 2"/>
          <p:cNvSpPr>
            <a:spLocks noGrp="1"/>
          </p:cNvSpPr>
          <p:nvPr>
            <p:ph idx="1"/>
          </p:nvPr>
        </p:nvSpPr>
        <p:spPr>
          <a:xfrm>
            <a:off x="457200" y="1828800"/>
            <a:ext cx="8229600" cy="4745038"/>
          </a:xfrm>
        </p:spPr>
        <p:txBody>
          <a:bodyPr>
            <a:normAutofit fontScale="92500" lnSpcReduction="10000"/>
          </a:bodyPr>
          <a:lstStyle/>
          <a:p>
            <a:pPr marL="365760" indent="-256032" fontAlgn="auto">
              <a:spcAft>
                <a:spcPts val="0"/>
              </a:spcAft>
              <a:buClr>
                <a:schemeClr val="accent3"/>
              </a:buClr>
              <a:buFont typeface="Georgia"/>
              <a:buChar char="•"/>
              <a:defRPr/>
            </a:pPr>
            <a:r>
              <a:rPr lang="en-US" dirty="0" smtClean="0"/>
              <a:t>In all of our tests, we didn’t find a correlation between any measurements of academic ability or other variables and opinions about school or  aspects of your education. We believe that most of the survey respondents were fairly similar in nature and therefore, we did not find major differences in the answers. This is due to common mediums used to obtain responses (our college </a:t>
            </a:r>
            <a:r>
              <a:rPr lang="en-US" dirty="0" err="1" smtClean="0"/>
              <a:t>facebook</a:t>
            </a:r>
            <a:r>
              <a:rPr lang="en-US" dirty="0" smtClean="0"/>
              <a:t> groups and </a:t>
            </a:r>
            <a:r>
              <a:rPr lang="en-US" dirty="0" err="1" smtClean="0"/>
              <a:t>facebook</a:t>
            </a:r>
            <a:r>
              <a:rPr lang="en-US" dirty="0" smtClean="0"/>
              <a:t> statuses). We would have liked to have surveyed a more diverse sample of students that would give us more results to analyze. If possible, we would like to reach people through other places, rather than relying only on </a:t>
            </a:r>
            <a:r>
              <a:rPr lang="en-US" dirty="0" err="1" smtClean="0"/>
              <a:t>facebook</a:t>
            </a:r>
            <a:r>
              <a:rPr lang="en-US" dirty="0" smtClean="0"/>
              <a: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57200" y="609600"/>
            <a:ext cx="8229600" cy="1066800"/>
          </a:xfrm>
        </p:spPr>
        <p:txBody>
          <a:bodyPr/>
          <a:lstStyle/>
          <a:p>
            <a:r>
              <a:rPr lang="en-US" smtClean="0"/>
              <a:t>Description of Project</a:t>
            </a:r>
          </a:p>
        </p:txBody>
      </p:sp>
      <p:sp>
        <p:nvSpPr>
          <p:cNvPr id="3" name="Content Placeholder 2"/>
          <p:cNvSpPr>
            <a:spLocks noGrp="1"/>
          </p:cNvSpPr>
          <p:nvPr>
            <p:ph idx="1"/>
          </p:nvPr>
        </p:nvSpPr>
        <p:spPr>
          <a:xfrm>
            <a:off x="228600" y="1447800"/>
            <a:ext cx="8229600" cy="4324350"/>
          </a:xfrm>
        </p:spPr>
        <p:txBody>
          <a:bodyPr>
            <a:normAutofit fontScale="85000" lnSpcReduction="10000"/>
          </a:bodyPr>
          <a:lstStyle/>
          <a:p>
            <a:pPr marL="365760" indent="-256032" fontAlgn="auto">
              <a:spcAft>
                <a:spcPts val="0"/>
              </a:spcAft>
              <a:buClr>
                <a:schemeClr val="accent3"/>
              </a:buClr>
              <a:buFont typeface="Georgia"/>
              <a:buChar char="•"/>
              <a:defRPr/>
            </a:pPr>
            <a:r>
              <a:rPr lang="en-US" dirty="0" smtClean="0"/>
              <a:t>We wanted to see whether there is a relationship between  certain variables like academic performance, school type, and gender versus opinions about school and aspects of your education</a:t>
            </a:r>
          </a:p>
          <a:p>
            <a:pPr marL="365760" indent="-256032" fontAlgn="auto">
              <a:spcAft>
                <a:spcPts val="0"/>
              </a:spcAft>
              <a:buClr>
                <a:schemeClr val="accent3"/>
              </a:buClr>
              <a:buFont typeface="Georgia"/>
              <a:buChar char="•"/>
              <a:defRPr/>
            </a:pPr>
            <a:r>
              <a:rPr lang="en-US" dirty="0" smtClean="0"/>
              <a:t>Created a survey asking a number of questions about school performance and opinion</a:t>
            </a:r>
          </a:p>
          <a:p>
            <a:pPr marL="658368" lvl="1" indent="-246888" fontAlgn="auto">
              <a:spcAft>
                <a:spcPts val="0"/>
              </a:spcAft>
              <a:buFont typeface="Georgia"/>
              <a:buChar char="▫"/>
              <a:defRPr/>
            </a:pPr>
            <a:r>
              <a:rPr lang="en-US" dirty="0" smtClean="0"/>
              <a:t>Conducted from 5/27 – 6/1</a:t>
            </a:r>
          </a:p>
          <a:p>
            <a:pPr marL="365760" indent="-256032" fontAlgn="auto">
              <a:spcAft>
                <a:spcPts val="0"/>
              </a:spcAft>
              <a:buClr>
                <a:schemeClr val="accent3"/>
              </a:buClr>
              <a:buFont typeface="Georgia"/>
              <a:buChar char="•"/>
              <a:defRPr/>
            </a:pPr>
            <a:r>
              <a:rPr lang="en-US" dirty="0" smtClean="0"/>
              <a:t>Posted survey on </a:t>
            </a:r>
            <a:r>
              <a:rPr lang="en-US" dirty="0" err="1" smtClean="0"/>
              <a:t>Facebook</a:t>
            </a:r>
            <a:r>
              <a:rPr lang="en-US" dirty="0" smtClean="0"/>
              <a:t> on different academic pages</a:t>
            </a:r>
          </a:p>
          <a:p>
            <a:pPr marL="658368" lvl="1" indent="-246888" fontAlgn="auto">
              <a:spcAft>
                <a:spcPts val="0"/>
              </a:spcAft>
              <a:buFont typeface="Georgia"/>
              <a:buChar char="▫"/>
              <a:defRPr/>
            </a:pPr>
            <a:r>
              <a:rPr lang="en-US" dirty="0" smtClean="0"/>
              <a:t>College pages of three group members</a:t>
            </a:r>
          </a:p>
          <a:p>
            <a:pPr marL="658368" lvl="1" indent="-246888" fontAlgn="auto">
              <a:spcAft>
                <a:spcPts val="0"/>
              </a:spcAft>
              <a:buFont typeface="Georgia"/>
              <a:buChar char="▫"/>
              <a:defRPr/>
            </a:pPr>
            <a:r>
              <a:rPr lang="en-US" dirty="0" smtClean="0"/>
              <a:t>General </a:t>
            </a:r>
            <a:r>
              <a:rPr lang="en-US" dirty="0" err="1" smtClean="0"/>
              <a:t>facebook</a:t>
            </a:r>
            <a:r>
              <a:rPr lang="en-US" dirty="0" smtClean="0"/>
              <a:t> status</a:t>
            </a:r>
          </a:p>
          <a:p>
            <a:pPr marL="365760" indent="-256032" fontAlgn="auto">
              <a:spcAft>
                <a:spcPts val="0"/>
              </a:spcAft>
              <a:buClr>
                <a:schemeClr val="accent3"/>
              </a:buClr>
              <a:buFont typeface="Georgia"/>
              <a:buChar char="•"/>
              <a:defRPr/>
            </a:pPr>
            <a:r>
              <a:rPr lang="en-US" dirty="0" smtClean="0"/>
              <a:t>168 people responded to our survey</a:t>
            </a:r>
          </a:p>
          <a:p>
            <a:pPr marL="658368" lvl="1" indent="-246888" fontAlgn="auto">
              <a:spcAft>
                <a:spcPts val="0"/>
              </a:spcAft>
              <a:buFont typeface="Georgia"/>
              <a:buChar char="▫"/>
              <a:defRPr/>
            </a:pPr>
            <a:r>
              <a:rPr lang="en-US" dirty="0" smtClean="0"/>
              <a:t>56 people chosen with systematic procedure</a:t>
            </a:r>
          </a:p>
          <a:p>
            <a:pPr marL="365760" indent="-256032" fontAlgn="auto">
              <a:spcAft>
                <a:spcPts val="0"/>
              </a:spcAft>
              <a:buClr>
                <a:schemeClr val="accent3"/>
              </a:buClr>
              <a:buFont typeface="Georgia"/>
              <a:buChar char="•"/>
              <a:defRPr/>
            </a:pPr>
            <a:endParaRPr lang="en-US" dirty="0" smtClean="0"/>
          </a:p>
        </p:txBody>
      </p:sp>
      <p:pic>
        <p:nvPicPr>
          <p:cNvPr id="15363" name="Picture 2" descr="http://thenextweb.com/socialmedia/files/2011/04/Facebook-Logo.png"/>
          <p:cNvPicPr>
            <a:picLocks noChangeAspect="1" noChangeArrowheads="1"/>
          </p:cNvPicPr>
          <p:nvPr/>
        </p:nvPicPr>
        <p:blipFill>
          <a:blip r:embed="rId2"/>
          <a:srcRect/>
          <a:stretch>
            <a:fillRect/>
          </a:stretch>
        </p:blipFill>
        <p:spPr bwMode="auto">
          <a:xfrm>
            <a:off x="7315200" y="5029200"/>
            <a:ext cx="1828800" cy="1828800"/>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smtClean="0"/>
              <a:t>Applications to population</a:t>
            </a:r>
          </a:p>
        </p:txBody>
      </p:sp>
      <p:sp>
        <p:nvSpPr>
          <p:cNvPr id="3" name="Content Placeholder 2"/>
          <p:cNvSpPr>
            <a:spLocks noGrp="1"/>
          </p:cNvSpPr>
          <p:nvPr>
            <p:ph idx="1"/>
          </p:nvPr>
        </p:nvSpPr>
        <p:spPr/>
        <p:txBody>
          <a:bodyPr>
            <a:normAutofit fontScale="92500" lnSpcReduction="10000"/>
          </a:bodyPr>
          <a:lstStyle/>
          <a:p>
            <a:pPr marL="365760" indent="-256032" fontAlgn="auto">
              <a:spcAft>
                <a:spcPts val="0"/>
              </a:spcAft>
              <a:buClr>
                <a:schemeClr val="accent3"/>
              </a:buClr>
              <a:buFont typeface="Georgia"/>
              <a:buChar char="•"/>
              <a:defRPr/>
            </a:pPr>
            <a:r>
              <a:rPr lang="en-US" dirty="0" smtClean="0"/>
              <a:t>Based on our data, high school students’ academic ability does not have an impact on your enjoyment of school or your opinions of school. Also, your gender does not impact your achievement in school or opinions of school. Therefore, we think students should not worry about the factors that impact their academic careers, and focus more on you as an individual and your goals. Basically, we can say that all students have the power to achieve at the highest level, and regardless of your opinions or enjoyment of school, you can be successful.</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t>Bias and Error</a:t>
            </a:r>
          </a:p>
        </p:txBody>
      </p:sp>
      <p:sp>
        <p:nvSpPr>
          <p:cNvPr id="3" name="Content Placeholder 2"/>
          <p:cNvSpPr>
            <a:spLocks noGrp="1"/>
          </p:cNvSpPr>
          <p:nvPr>
            <p:ph idx="1"/>
          </p:nvPr>
        </p:nvSpPr>
        <p:spPr/>
        <p:txBody>
          <a:bodyPr>
            <a:normAutofit fontScale="92500" lnSpcReduction="10000"/>
          </a:bodyPr>
          <a:lstStyle/>
          <a:p>
            <a:pPr marL="365760" indent="-256032" fontAlgn="auto">
              <a:spcAft>
                <a:spcPts val="0"/>
              </a:spcAft>
              <a:buClr>
                <a:schemeClr val="accent3"/>
              </a:buClr>
              <a:buFont typeface="Georgia"/>
              <a:buChar char="•"/>
              <a:defRPr/>
            </a:pPr>
            <a:r>
              <a:rPr lang="en-US" dirty="0" smtClean="0"/>
              <a:t>Voluntary response bias- Our data reflected a discrepancy in gender </a:t>
            </a:r>
          </a:p>
          <a:p>
            <a:pPr marL="658368" lvl="1" indent="-246888" fontAlgn="auto">
              <a:spcAft>
                <a:spcPts val="0"/>
              </a:spcAft>
              <a:buFont typeface="Georgia"/>
              <a:buChar char="▫"/>
              <a:defRPr/>
            </a:pPr>
            <a:r>
              <a:rPr lang="en-US" dirty="0" smtClean="0"/>
              <a:t>Significant amount of George Washington University students responded</a:t>
            </a:r>
          </a:p>
          <a:p>
            <a:pPr marL="658368" lvl="1" indent="-246888" fontAlgn="auto">
              <a:spcAft>
                <a:spcPts val="0"/>
              </a:spcAft>
              <a:buFont typeface="Georgia"/>
              <a:buChar char="▫"/>
              <a:defRPr/>
            </a:pPr>
            <a:r>
              <a:rPr lang="en-US" dirty="0" smtClean="0"/>
              <a:t>Not so much University of Pittsburgh or James Madison University</a:t>
            </a:r>
          </a:p>
          <a:p>
            <a:pPr marL="658368" lvl="1" indent="-246888" fontAlgn="auto">
              <a:spcAft>
                <a:spcPts val="0"/>
              </a:spcAft>
              <a:buFont typeface="Georgia"/>
              <a:buChar char="▫"/>
              <a:defRPr/>
            </a:pPr>
            <a:r>
              <a:rPr lang="en-US" dirty="0" smtClean="0"/>
              <a:t>The three schools are not an adequate representation of college-bound seniors</a:t>
            </a:r>
          </a:p>
          <a:p>
            <a:pPr marL="365760" indent="-256032" fontAlgn="auto">
              <a:spcAft>
                <a:spcPts val="0"/>
              </a:spcAft>
              <a:buClr>
                <a:schemeClr val="accent3"/>
              </a:buClr>
              <a:buFont typeface="Georgia"/>
              <a:buChar char="•"/>
              <a:defRPr/>
            </a:pPr>
            <a:r>
              <a:rPr lang="en-US" dirty="0" smtClean="0"/>
              <a:t>Under coverage bias- Not everyone has </a:t>
            </a:r>
            <a:r>
              <a:rPr lang="en-US" dirty="0" err="1" smtClean="0"/>
              <a:t>Facebook</a:t>
            </a:r>
            <a:endParaRPr lang="en-US" dirty="0" smtClean="0"/>
          </a:p>
          <a:p>
            <a:pPr marL="658368" lvl="1" indent="-246888" fontAlgn="auto">
              <a:spcAft>
                <a:spcPts val="0"/>
              </a:spcAft>
              <a:buFont typeface="Georgia"/>
              <a:buChar char="▫"/>
              <a:defRPr/>
            </a:pPr>
            <a:r>
              <a:rPr lang="en-US" dirty="0" smtClean="0"/>
              <a:t>Of those who have </a:t>
            </a:r>
            <a:r>
              <a:rPr lang="en-US" dirty="0" err="1" smtClean="0"/>
              <a:t>Facebook</a:t>
            </a:r>
            <a:r>
              <a:rPr lang="en-US" dirty="0" smtClean="0"/>
              <a:t>, some people may not be ‘friends’ with us, therefore where not exposed to the survey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t>Bias and Error cont.</a:t>
            </a:r>
          </a:p>
        </p:txBody>
      </p:sp>
      <p:sp>
        <p:nvSpPr>
          <p:cNvPr id="45058" name="Content Placeholder 2"/>
          <p:cNvSpPr>
            <a:spLocks noGrp="1"/>
          </p:cNvSpPr>
          <p:nvPr>
            <p:ph idx="1"/>
          </p:nvPr>
        </p:nvSpPr>
        <p:spPr/>
        <p:txBody>
          <a:bodyPr/>
          <a:lstStyle/>
          <a:p>
            <a:r>
              <a:rPr lang="en-US" smtClean="0"/>
              <a:t>People have different scales for weighted GPA in other states</a:t>
            </a:r>
          </a:p>
          <a:p>
            <a:pPr lvl="1"/>
            <a:r>
              <a:rPr lang="en-US" smtClean="0"/>
              <a:t>Some posted their GPA’s as a percent, we converted them in order to have uniform data</a:t>
            </a:r>
          </a:p>
          <a:p>
            <a:endParaRPr lang="en-US" smtClean="0"/>
          </a:p>
          <a:p>
            <a:endParaRPr lang="en-US"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smtClean="0"/>
              <a:t>Everybody Stand Up!!</a:t>
            </a:r>
          </a:p>
        </p:txBody>
      </p:sp>
      <p:sp>
        <p:nvSpPr>
          <p:cNvPr id="3" name="Content Placeholder 2"/>
          <p:cNvSpPr>
            <a:spLocks noGrp="1"/>
          </p:cNvSpPr>
          <p:nvPr>
            <p:ph idx="1"/>
          </p:nvPr>
        </p:nvSpPr>
        <p:spPr/>
        <p:txBody>
          <a:bodyPr>
            <a:normAutofit fontScale="92500" lnSpcReduction="10000"/>
          </a:bodyPr>
          <a:lstStyle/>
          <a:p>
            <a:pPr marL="365760" indent="-256032" fontAlgn="auto">
              <a:spcAft>
                <a:spcPts val="0"/>
              </a:spcAft>
              <a:buClr>
                <a:schemeClr val="accent3"/>
              </a:buClr>
              <a:buFont typeface="Georgia"/>
              <a:buChar char="•"/>
              <a:defRPr/>
            </a:pPr>
            <a:r>
              <a:rPr lang="en-US" dirty="0" smtClean="0"/>
              <a:t>If you have a </a:t>
            </a:r>
            <a:r>
              <a:rPr lang="en-US" dirty="0" err="1" smtClean="0"/>
              <a:t>Facebook</a:t>
            </a:r>
            <a:r>
              <a:rPr lang="en-US" dirty="0" smtClean="0"/>
              <a:t>, go to the right side of the room, if not go to the left side of the room</a:t>
            </a:r>
          </a:p>
          <a:p>
            <a:pPr marL="365760" indent="-256032" fontAlgn="auto">
              <a:spcAft>
                <a:spcPts val="0"/>
              </a:spcAft>
              <a:buClr>
                <a:schemeClr val="accent3"/>
              </a:buClr>
              <a:buFont typeface="Georgia"/>
              <a:buChar char="•"/>
              <a:defRPr/>
            </a:pPr>
            <a:r>
              <a:rPr lang="en-US" dirty="0" smtClean="0"/>
              <a:t>Of those who have </a:t>
            </a:r>
            <a:r>
              <a:rPr lang="en-US" dirty="0" err="1" smtClean="0"/>
              <a:t>Facebook</a:t>
            </a:r>
            <a:r>
              <a:rPr lang="en-US" dirty="0" smtClean="0"/>
              <a:t>, if you are not friends with any of us three, go to the left side of the room</a:t>
            </a:r>
          </a:p>
          <a:p>
            <a:pPr marL="365760" indent="-256032" fontAlgn="auto">
              <a:spcAft>
                <a:spcPts val="0"/>
              </a:spcAft>
              <a:buClr>
                <a:schemeClr val="accent3"/>
              </a:buClr>
              <a:buFont typeface="Georgia"/>
              <a:buChar char="•"/>
              <a:defRPr/>
            </a:pPr>
            <a:r>
              <a:rPr lang="en-US" dirty="0" smtClean="0"/>
              <a:t>If you did not check your </a:t>
            </a:r>
            <a:r>
              <a:rPr lang="en-US" dirty="0" err="1" smtClean="0"/>
              <a:t>Facebook</a:t>
            </a:r>
            <a:r>
              <a:rPr lang="en-US" dirty="0" smtClean="0"/>
              <a:t> between 5/27 – 6/1, go to the left side of the room</a:t>
            </a:r>
          </a:p>
          <a:p>
            <a:pPr marL="365760" indent="-256032" fontAlgn="auto">
              <a:spcAft>
                <a:spcPts val="0"/>
              </a:spcAft>
              <a:buClr>
                <a:schemeClr val="accent3"/>
              </a:buClr>
              <a:buFont typeface="Georgia"/>
              <a:buChar char="•"/>
              <a:defRPr/>
            </a:pPr>
            <a:r>
              <a:rPr lang="en-US" dirty="0" smtClean="0"/>
              <a:t>Those who remain on the right side of the room, you were possible subjects, and it was up to you to respond</a:t>
            </a:r>
          </a:p>
          <a:p>
            <a:pPr marL="658368" lvl="1" indent="-246888" fontAlgn="auto">
              <a:spcAft>
                <a:spcPts val="0"/>
              </a:spcAft>
              <a:buFont typeface="Georgia"/>
              <a:buChar char="▫"/>
              <a:defRPr/>
            </a:pPr>
            <a:r>
              <a:rPr lang="en-US" dirty="0" smtClean="0"/>
              <a:t>Those on the left, you represent our under coverage bias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You have questions? We have answers!</a:t>
            </a:r>
            <a:endParaRPr lang="en-US" dirty="0"/>
          </a:p>
        </p:txBody>
      </p:sp>
      <p:pic>
        <p:nvPicPr>
          <p:cNvPr id="47106" name="Picture 2" descr="C:\Users\Guthier.R268\AppData\Local\Microsoft\Windows\Temporary Internet Files\Content.IE5\YMAV0W4V\MC900441902[1].wmf"/>
          <p:cNvPicPr>
            <a:picLocks noChangeAspect="1" noChangeArrowheads="1"/>
          </p:cNvPicPr>
          <p:nvPr/>
        </p:nvPicPr>
        <p:blipFill>
          <a:blip r:embed="rId2"/>
          <a:srcRect/>
          <a:stretch>
            <a:fillRect/>
          </a:stretch>
        </p:blipFill>
        <p:spPr bwMode="auto">
          <a:xfrm rot="-215302">
            <a:off x="760413" y="3490913"/>
            <a:ext cx="2054225" cy="2427287"/>
          </a:xfrm>
          <a:prstGeom prst="rect">
            <a:avLst/>
          </a:prstGeom>
          <a:noFill/>
          <a:ln w="9525">
            <a:noFill/>
            <a:miter lim="800000"/>
            <a:headEnd/>
            <a:tailEnd/>
          </a:ln>
        </p:spPr>
      </p:pic>
      <p:pic>
        <p:nvPicPr>
          <p:cNvPr id="47107" name="Picture 3" descr="C:\Users\Guthier.R268\AppData\Local\Microsoft\Windows\Temporary Internet Files\Content.IE5\5MJNBE1R\MC900282178[1].wmf"/>
          <p:cNvPicPr>
            <a:picLocks noChangeAspect="1" noChangeArrowheads="1"/>
          </p:cNvPicPr>
          <p:nvPr/>
        </p:nvPicPr>
        <p:blipFill>
          <a:blip r:embed="rId3"/>
          <a:srcRect/>
          <a:stretch>
            <a:fillRect/>
          </a:stretch>
        </p:blipFill>
        <p:spPr bwMode="auto">
          <a:xfrm>
            <a:off x="3352800" y="2590800"/>
            <a:ext cx="1400175" cy="1614488"/>
          </a:xfrm>
          <a:prstGeom prst="rect">
            <a:avLst/>
          </a:prstGeom>
          <a:noFill/>
          <a:ln w="9525">
            <a:noFill/>
            <a:miter lim="800000"/>
            <a:headEnd/>
            <a:tailEnd/>
          </a:ln>
        </p:spPr>
      </p:pic>
      <p:pic>
        <p:nvPicPr>
          <p:cNvPr id="47108" name="Picture 4" descr="C:\Users\Guthier.R268\AppData\Local\Microsoft\Windows\Temporary Internet Files\Content.IE5\YMAV0W4V\MC900023636[1].wmf"/>
          <p:cNvPicPr>
            <a:picLocks noChangeAspect="1" noChangeArrowheads="1"/>
          </p:cNvPicPr>
          <p:nvPr/>
        </p:nvPicPr>
        <p:blipFill>
          <a:blip r:embed="rId4"/>
          <a:srcRect/>
          <a:stretch>
            <a:fillRect/>
          </a:stretch>
        </p:blipFill>
        <p:spPr bwMode="auto">
          <a:xfrm rot="-569072">
            <a:off x="2813050" y="374650"/>
            <a:ext cx="914400" cy="914400"/>
          </a:xfrm>
          <a:prstGeom prst="rect">
            <a:avLst/>
          </a:prstGeom>
          <a:noFill/>
          <a:ln w="9525">
            <a:noFill/>
            <a:miter lim="800000"/>
            <a:headEnd/>
            <a:tailEnd/>
          </a:ln>
        </p:spPr>
      </p:pic>
      <p:pic>
        <p:nvPicPr>
          <p:cNvPr id="47109" name="Picture 5" descr="C:\Users\Guthier.R268\AppData\Local\Microsoft\Windows\Temporary Internet Files\Content.IE5\5MJNBE1R\MC900228833[1].wmf"/>
          <p:cNvPicPr>
            <a:picLocks noChangeAspect="1" noChangeArrowheads="1"/>
          </p:cNvPicPr>
          <p:nvPr/>
        </p:nvPicPr>
        <p:blipFill>
          <a:blip r:embed="rId5"/>
          <a:srcRect/>
          <a:stretch>
            <a:fillRect/>
          </a:stretch>
        </p:blipFill>
        <p:spPr bwMode="auto">
          <a:xfrm>
            <a:off x="5029200" y="4724400"/>
            <a:ext cx="1817688" cy="1665288"/>
          </a:xfrm>
          <a:prstGeom prst="rect">
            <a:avLst/>
          </a:prstGeom>
          <a:noFill/>
          <a:ln w="9525">
            <a:noFill/>
            <a:miter lim="800000"/>
            <a:headEnd/>
            <a:tailEnd/>
          </a:ln>
        </p:spPr>
      </p:pic>
      <p:pic>
        <p:nvPicPr>
          <p:cNvPr id="47110" name="Picture 6" descr="C:\Users\Guthier.R268\AppData\Local\Microsoft\Windows\Temporary Internet Files\Content.IE5\E28HRHB8\MC900240357[1].wmf"/>
          <p:cNvPicPr>
            <a:picLocks noChangeAspect="1" noChangeArrowheads="1"/>
          </p:cNvPicPr>
          <p:nvPr/>
        </p:nvPicPr>
        <p:blipFill>
          <a:blip r:embed="rId6"/>
          <a:srcRect/>
          <a:stretch>
            <a:fillRect/>
          </a:stretch>
        </p:blipFill>
        <p:spPr bwMode="auto">
          <a:xfrm rot="819634">
            <a:off x="6615113" y="2187575"/>
            <a:ext cx="2074862" cy="2703513"/>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457200" y="685800"/>
            <a:ext cx="8229600" cy="1066800"/>
          </a:xfrm>
        </p:spPr>
        <p:txBody>
          <a:bodyPr/>
          <a:lstStyle/>
          <a:p>
            <a:r>
              <a:rPr lang="en-US" smtClean="0"/>
              <a:t>Bibliography</a:t>
            </a:r>
          </a:p>
        </p:txBody>
      </p:sp>
      <p:sp>
        <p:nvSpPr>
          <p:cNvPr id="3" name="Content Placeholder 2"/>
          <p:cNvSpPr>
            <a:spLocks noGrp="1"/>
          </p:cNvSpPr>
          <p:nvPr>
            <p:ph idx="1"/>
          </p:nvPr>
        </p:nvSpPr>
        <p:spPr>
          <a:xfrm>
            <a:off x="457200" y="1600200"/>
            <a:ext cx="8229600" cy="4973638"/>
          </a:xfrm>
        </p:spPr>
        <p:txBody>
          <a:bodyPr>
            <a:normAutofit fontScale="55000" lnSpcReduction="20000"/>
          </a:bodyPr>
          <a:lstStyle/>
          <a:p>
            <a:pPr marL="365760" indent="-256032" fontAlgn="auto">
              <a:spcAft>
                <a:spcPts val="0"/>
              </a:spcAft>
              <a:buClr>
                <a:schemeClr val="accent3"/>
              </a:buClr>
              <a:buFont typeface="Georgia"/>
              <a:buChar char="•"/>
              <a:defRPr/>
            </a:pPr>
            <a:r>
              <a:rPr lang="en-US" dirty="0" smtClean="0"/>
              <a:t>“The American School System.” </a:t>
            </a:r>
            <a:r>
              <a:rPr lang="en-US" i="1" dirty="0" err="1" smtClean="0"/>
              <a:t>Heildenburg</a:t>
            </a:r>
            <a:r>
              <a:rPr lang="en-US" dirty="0" smtClean="0"/>
              <a:t>. </a:t>
            </a:r>
            <a:r>
              <a:rPr lang="en-US" dirty="0" err="1" smtClean="0"/>
              <a:t>N.p</a:t>
            </a:r>
            <a:r>
              <a:rPr lang="en-US" dirty="0" smtClean="0"/>
              <a:t>., </a:t>
            </a:r>
            <a:r>
              <a:rPr lang="en-US" dirty="0" err="1" smtClean="0"/>
              <a:t>n.d</a:t>
            </a:r>
            <a:r>
              <a:rPr lang="en-US" dirty="0" smtClean="0"/>
              <a:t>. Web. 6 June 2011. &lt;http://www.rzuser.uni-heidelberg.de/‌~el6/‌presentations/‌pres_c2_uss/‌TheAmericanSchoolSystem.htm&gt;. </a:t>
            </a:r>
          </a:p>
          <a:p>
            <a:pPr marL="658368" lvl="1" indent="-246888" fontAlgn="auto">
              <a:spcAft>
                <a:spcPts val="0"/>
              </a:spcAft>
              <a:buFont typeface="Georgia"/>
              <a:buChar char="▫"/>
              <a:defRPr/>
            </a:pPr>
            <a:r>
              <a:rPr lang="en-US" dirty="0" smtClean="0"/>
              <a:t>We used this to gather background on the America Education System and Grade Point Averages</a:t>
            </a:r>
          </a:p>
          <a:p>
            <a:pPr marL="365760" indent="-256032" fontAlgn="auto">
              <a:spcAft>
                <a:spcPts val="0"/>
              </a:spcAft>
              <a:buClr>
                <a:schemeClr val="accent3"/>
              </a:buClr>
              <a:buFont typeface="Georgia"/>
              <a:buChar char="•"/>
              <a:defRPr/>
            </a:pPr>
            <a:r>
              <a:rPr lang="en-US" dirty="0" smtClean="0"/>
              <a:t>“College Enrollment and Work Activity of 2010 High School Graduates.” </a:t>
            </a:r>
            <a:r>
              <a:rPr lang="en-US" i="1" dirty="0" smtClean="0"/>
              <a:t>Bureau of Labor Statistics</a:t>
            </a:r>
            <a:r>
              <a:rPr lang="en-US" dirty="0" smtClean="0"/>
              <a:t>. </a:t>
            </a:r>
            <a:r>
              <a:rPr lang="en-US" dirty="0" err="1" smtClean="0"/>
              <a:t>N.p</a:t>
            </a:r>
            <a:r>
              <a:rPr lang="en-US" dirty="0" smtClean="0"/>
              <a:t>., </a:t>
            </a:r>
            <a:r>
              <a:rPr lang="en-US" dirty="0" err="1" smtClean="0"/>
              <a:t>n.d</a:t>
            </a:r>
            <a:r>
              <a:rPr lang="en-US" dirty="0" smtClean="0"/>
              <a:t>. Web. 6 June 2011. &lt;http://www.bls.gov/‌</a:t>
            </a:r>
            <a:r>
              <a:rPr lang="en-US" dirty="0" err="1" smtClean="0"/>
              <a:t>news.release</a:t>
            </a:r>
            <a:r>
              <a:rPr lang="en-US" dirty="0" smtClean="0"/>
              <a:t>/‌hsgec.nr0.htm&gt;. </a:t>
            </a:r>
          </a:p>
          <a:p>
            <a:pPr marL="658368" lvl="1" indent="-246888" fontAlgn="auto">
              <a:spcAft>
                <a:spcPts val="0"/>
              </a:spcAft>
              <a:buFont typeface="Georgia"/>
              <a:buChar char="▫"/>
              <a:defRPr/>
            </a:pPr>
            <a:r>
              <a:rPr lang="en-US" dirty="0" smtClean="0"/>
              <a:t>We used this to determine how many students go to college after high school.</a:t>
            </a:r>
          </a:p>
          <a:p>
            <a:pPr marL="365760" indent="-256032" fontAlgn="auto">
              <a:spcAft>
                <a:spcPts val="0"/>
              </a:spcAft>
              <a:buClr>
                <a:schemeClr val="accent3"/>
              </a:buClr>
              <a:buFont typeface="Georgia"/>
              <a:buChar char="•"/>
              <a:defRPr/>
            </a:pPr>
            <a:r>
              <a:rPr lang="en-US" i="1" dirty="0" err="1" smtClean="0"/>
              <a:t>Facebook</a:t>
            </a:r>
            <a:r>
              <a:rPr lang="en-US" dirty="0" smtClean="0"/>
              <a:t>. </a:t>
            </a:r>
            <a:r>
              <a:rPr lang="en-US" dirty="0" err="1" smtClean="0"/>
              <a:t>N.p</a:t>
            </a:r>
            <a:r>
              <a:rPr lang="en-US" dirty="0" smtClean="0"/>
              <a:t>., </a:t>
            </a:r>
            <a:r>
              <a:rPr lang="en-US" dirty="0" err="1" smtClean="0"/>
              <a:t>n.d</a:t>
            </a:r>
            <a:r>
              <a:rPr lang="en-US" dirty="0" smtClean="0"/>
              <a:t>. Web. 6 June 2011. &lt;http://www.facebook.com&gt;. </a:t>
            </a:r>
          </a:p>
          <a:p>
            <a:pPr marL="658368" lvl="1" indent="-246888" fontAlgn="auto">
              <a:spcAft>
                <a:spcPts val="0"/>
              </a:spcAft>
              <a:buFont typeface="Georgia"/>
              <a:buChar char="▫"/>
              <a:defRPr/>
            </a:pPr>
            <a:r>
              <a:rPr lang="en-US" dirty="0" smtClean="0"/>
              <a:t>We used </a:t>
            </a:r>
            <a:r>
              <a:rPr lang="en-US" dirty="0" err="1" smtClean="0"/>
              <a:t>facebook</a:t>
            </a:r>
            <a:r>
              <a:rPr lang="en-US" dirty="0" smtClean="0"/>
              <a:t> in order to spread our survey to </a:t>
            </a:r>
            <a:r>
              <a:rPr lang="en-US" dirty="0" err="1" smtClean="0"/>
              <a:t>studenents</a:t>
            </a:r>
            <a:r>
              <a:rPr lang="en-US" dirty="0" smtClean="0"/>
              <a:t> around the country through our college groups.</a:t>
            </a:r>
          </a:p>
          <a:p>
            <a:pPr marL="365760" indent="-256032" fontAlgn="auto">
              <a:spcAft>
                <a:spcPts val="0"/>
              </a:spcAft>
              <a:buClr>
                <a:schemeClr val="accent3"/>
              </a:buClr>
              <a:buFont typeface="Georgia"/>
              <a:buChar char="•"/>
              <a:defRPr/>
            </a:pPr>
            <a:r>
              <a:rPr lang="en-US" dirty="0" smtClean="0"/>
              <a:t>“High School Graduation Rates in the United States.” </a:t>
            </a:r>
            <a:r>
              <a:rPr lang="en-US" i="1" dirty="0" smtClean="0"/>
              <a:t>Manhattan Institute</a:t>
            </a:r>
            <a:r>
              <a:rPr lang="en-US" dirty="0" smtClean="0"/>
              <a:t>. </a:t>
            </a:r>
            <a:r>
              <a:rPr lang="en-US" dirty="0" err="1" smtClean="0"/>
              <a:t>N.p</a:t>
            </a:r>
            <a:r>
              <a:rPr lang="en-US" dirty="0" smtClean="0"/>
              <a:t>., </a:t>
            </a:r>
            <a:r>
              <a:rPr lang="en-US" dirty="0" err="1" smtClean="0"/>
              <a:t>n.d</a:t>
            </a:r>
            <a:r>
              <a:rPr lang="en-US" dirty="0" smtClean="0"/>
              <a:t>. Web. 6 June 2011. &lt;http://www.manhattan-institute.org/‌html/‌cr_baeo.htm&gt;. </a:t>
            </a:r>
          </a:p>
          <a:p>
            <a:pPr marL="658368" lvl="1" indent="-246888" fontAlgn="auto">
              <a:spcAft>
                <a:spcPts val="0"/>
              </a:spcAft>
              <a:buFont typeface="Georgia"/>
              <a:buChar char="▫"/>
              <a:defRPr/>
            </a:pPr>
            <a:r>
              <a:rPr lang="en-US" dirty="0" smtClean="0"/>
              <a:t>This site allowed us to know how many high </a:t>
            </a:r>
            <a:r>
              <a:rPr lang="en-US" dirty="0" err="1" smtClean="0"/>
              <a:t>schoolers</a:t>
            </a:r>
            <a:r>
              <a:rPr lang="en-US" dirty="0" smtClean="0"/>
              <a:t> graduate.</a:t>
            </a:r>
          </a:p>
          <a:p>
            <a:pPr marL="365760" indent="-256032" fontAlgn="auto">
              <a:spcAft>
                <a:spcPts val="0"/>
              </a:spcAft>
              <a:buClr>
                <a:schemeClr val="accent3"/>
              </a:buClr>
              <a:buFont typeface="Georgia"/>
              <a:buChar char="•"/>
              <a:defRPr/>
            </a:pPr>
            <a:r>
              <a:rPr lang="en-US" dirty="0" smtClean="0"/>
              <a:t>“http://www.infoplease.com/‌</a:t>
            </a:r>
            <a:r>
              <a:rPr lang="en-US" dirty="0" err="1" smtClean="0"/>
              <a:t>ipa</a:t>
            </a:r>
            <a:r>
              <a:rPr lang="en-US" dirty="0" smtClean="0"/>
              <a:t>/‌A0883611.html.” </a:t>
            </a:r>
            <a:r>
              <a:rPr lang="en-US" i="1" dirty="0" smtClean="0"/>
              <a:t>Info Please</a:t>
            </a:r>
            <a:r>
              <a:rPr lang="en-US" dirty="0" smtClean="0"/>
              <a:t>. </a:t>
            </a:r>
            <a:r>
              <a:rPr lang="en-US" dirty="0" err="1" smtClean="0"/>
              <a:t>N.p</a:t>
            </a:r>
            <a:r>
              <a:rPr lang="en-US" dirty="0" smtClean="0"/>
              <a:t>., </a:t>
            </a:r>
            <a:r>
              <a:rPr lang="en-US" dirty="0" err="1" smtClean="0"/>
              <a:t>n.d</a:t>
            </a:r>
            <a:r>
              <a:rPr lang="en-US" dirty="0" smtClean="0"/>
              <a:t>. Web. 6 June 2011. &lt;http://www.infoplease.com/‌</a:t>
            </a:r>
            <a:r>
              <a:rPr lang="en-US" dirty="0" err="1" smtClean="0"/>
              <a:t>ipa</a:t>
            </a:r>
            <a:r>
              <a:rPr lang="en-US" dirty="0" smtClean="0"/>
              <a:t>/‌A0883611.html&gt;. </a:t>
            </a:r>
          </a:p>
          <a:p>
            <a:pPr marL="658368" lvl="1" indent="-246888" fontAlgn="auto">
              <a:spcAft>
                <a:spcPts val="0"/>
              </a:spcAft>
              <a:buFont typeface="Georgia"/>
              <a:buChar char="▫"/>
              <a:defRPr/>
            </a:pPr>
            <a:r>
              <a:rPr lang="en-US" dirty="0" smtClean="0"/>
              <a:t>We used this site to gather average SAT scores.</a:t>
            </a:r>
          </a:p>
          <a:p>
            <a:pPr marL="365760" indent="-256032" fontAlgn="auto">
              <a:spcAft>
                <a:spcPts val="0"/>
              </a:spcAft>
              <a:buClr>
                <a:schemeClr val="accent3"/>
              </a:buClr>
              <a:buFont typeface="Georgia"/>
              <a:buChar char="•"/>
              <a:defRPr/>
            </a:pPr>
            <a:r>
              <a:rPr lang="en-US" i="1" dirty="0" smtClean="0"/>
              <a:t>Survey Gizmo</a:t>
            </a:r>
            <a:r>
              <a:rPr lang="en-US" dirty="0" smtClean="0"/>
              <a:t>. </a:t>
            </a:r>
            <a:r>
              <a:rPr lang="en-US" dirty="0" err="1" smtClean="0"/>
              <a:t>N.p</a:t>
            </a:r>
            <a:r>
              <a:rPr lang="en-US" dirty="0" smtClean="0"/>
              <a:t>., </a:t>
            </a:r>
            <a:r>
              <a:rPr lang="en-US" dirty="0" err="1" smtClean="0"/>
              <a:t>n.d</a:t>
            </a:r>
            <a:r>
              <a:rPr lang="en-US" dirty="0" smtClean="0"/>
              <a:t>. Web. 6 June 2011. &lt;https://appv3.sgizmo.com/‌login/‌v1&gt;. </a:t>
            </a:r>
          </a:p>
          <a:p>
            <a:pPr marL="658368" lvl="1" indent="-246888" fontAlgn="auto">
              <a:spcAft>
                <a:spcPts val="0"/>
              </a:spcAft>
              <a:buFont typeface="Georgia"/>
              <a:buChar char="▫"/>
              <a:defRPr/>
            </a:pPr>
            <a:r>
              <a:rPr lang="en-US" dirty="0" smtClean="0"/>
              <a:t>This was the site used to take our survey. It allowed us to collect our data and export it to fathom.</a:t>
            </a:r>
          </a:p>
          <a:p>
            <a:pPr marL="365760" indent="-256032" fontAlgn="auto">
              <a:spcAft>
                <a:spcPts val="0"/>
              </a:spcAft>
              <a:buClr>
                <a:schemeClr val="accent3"/>
              </a:buClr>
              <a:buFont typeface="Georgia"/>
              <a:buChar char="•"/>
              <a:defRP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609600"/>
            <a:ext cx="8229600" cy="1066800"/>
          </a:xfrm>
        </p:spPr>
        <p:txBody>
          <a:bodyPr/>
          <a:lstStyle/>
          <a:p>
            <a:r>
              <a:rPr lang="en-US" smtClean="0"/>
              <a:t>Procedure</a:t>
            </a:r>
          </a:p>
        </p:txBody>
      </p:sp>
      <p:sp>
        <p:nvSpPr>
          <p:cNvPr id="16386" name="Content Placeholder 2"/>
          <p:cNvSpPr>
            <a:spLocks noGrp="1"/>
          </p:cNvSpPr>
          <p:nvPr>
            <p:ph idx="1"/>
          </p:nvPr>
        </p:nvSpPr>
        <p:spPr>
          <a:xfrm>
            <a:off x="533400" y="1524000"/>
            <a:ext cx="8229600" cy="4324350"/>
          </a:xfrm>
        </p:spPr>
        <p:txBody>
          <a:bodyPr/>
          <a:lstStyle/>
          <a:p>
            <a:r>
              <a:rPr lang="en-US" smtClean="0"/>
              <a:t>While it was a voluntary response survey, we only took every third piece of data</a:t>
            </a:r>
          </a:p>
          <a:p>
            <a:r>
              <a:rPr lang="en-US" smtClean="0"/>
              <a:t>This made it a systematic random sample</a:t>
            </a:r>
          </a:p>
          <a:p>
            <a:r>
              <a:rPr lang="en-US" smtClean="0"/>
              <a:t>Ensures randomness and sample</a:t>
            </a:r>
          </a:p>
        </p:txBody>
      </p:sp>
      <p:pic>
        <p:nvPicPr>
          <p:cNvPr id="8198" name="Picture 6" descr="C:\Users\keener.l367\AppData\Local\Microsoft\Windows\Temporary Internet Files\Content.IE5\FX0C7D4T\MC900438842[1].jpg"/>
          <p:cNvPicPr>
            <a:picLocks noChangeAspect="1" noChangeArrowheads="1"/>
          </p:cNvPicPr>
          <p:nvPr/>
        </p:nvPicPr>
        <p:blipFill>
          <a:blip r:embed="rId2" cstate="print">
            <a:duotone>
              <a:prstClr val="black"/>
              <a:schemeClr val="accent2">
                <a:tint val="45000"/>
                <a:satMod val="400000"/>
              </a:schemeClr>
            </a:duotone>
          </a:blip>
          <a:srcRect t="52381"/>
          <a:stretch>
            <a:fillRect/>
          </a:stretch>
        </p:blipFill>
        <p:spPr bwMode="auto">
          <a:xfrm>
            <a:off x="1219200" y="3505200"/>
            <a:ext cx="6400800" cy="3048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609600"/>
            <a:ext cx="8229600" cy="1066800"/>
          </a:xfrm>
        </p:spPr>
        <p:txBody>
          <a:bodyPr/>
          <a:lstStyle/>
          <a:p>
            <a:r>
              <a:rPr lang="en-US" smtClean="0"/>
              <a:t>Student Opinion</a:t>
            </a:r>
          </a:p>
        </p:txBody>
      </p:sp>
      <p:sp>
        <p:nvSpPr>
          <p:cNvPr id="17410" name="Content Placeholder 2"/>
          <p:cNvSpPr>
            <a:spLocks noGrp="1"/>
          </p:cNvSpPr>
          <p:nvPr>
            <p:ph idx="1"/>
          </p:nvPr>
        </p:nvSpPr>
        <p:spPr>
          <a:xfrm>
            <a:off x="457200" y="1676400"/>
            <a:ext cx="8229600" cy="4324350"/>
          </a:xfrm>
        </p:spPr>
        <p:txBody>
          <a:bodyPr/>
          <a:lstStyle/>
          <a:p>
            <a:r>
              <a:rPr lang="en-US" smtClean="0"/>
              <a:t>Our population is high school students in the country</a:t>
            </a:r>
          </a:p>
          <a:p>
            <a:r>
              <a:rPr lang="en-US" smtClean="0"/>
              <a:t>Opinion of school was measured in:</a:t>
            </a:r>
          </a:p>
          <a:p>
            <a:pPr lvl="1"/>
            <a:r>
              <a:rPr lang="en-US" smtClean="0"/>
              <a:t>Enjoyment</a:t>
            </a:r>
          </a:p>
          <a:p>
            <a:pPr lvl="1"/>
            <a:r>
              <a:rPr lang="en-US" smtClean="0"/>
              <a:t>How well school educated you</a:t>
            </a:r>
          </a:p>
          <a:p>
            <a:pPr lvl="1"/>
            <a:r>
              <a:rPr lang="en-US" smtClean="0"/>
              <a:t>Personal connection with teachers</a:t>
            </a:r>
          </a:p>
          <a:p>
            <a:pPr lvl="1"/>
            <a:r>
              <a:rPr lang="en-US" smtClean="0"/>
              <a:t>Usefulness of schooling</a:t>
            </a:r>
          </a:p>
          <a:p>
            <a:pPr lvl="1"/>
            <a:r>
              <a:rPr lang="en-US" smtClean="0"/>
              <a:t>Preparedness for post-high school life</a:t>
            </a:r>
          </a:p>
        </p:txBody>
      </p:sp>
      <p:pic>
        <p:nvPicPr>
          <p:cNvPr id="17411" name="Picture 1" descr="C:\Users\keener.l367\AppData\Local\Microsoft\Windows\Temporary Internet Files\Content.IE5\TOGIASIE\MC900048060[1].wmf"/>
          <p:cNvPicPr>
            <a:picLocks noChangeAspect="1" noChangeArrowheads="1"/>
          </p:cNvPicPr>
          <p:nvPr/>
        </p:nvPicPr>
        <p:blipFill>
          <a:blip r:embed="rId2"/>
          <a:srcRect/>
          <a:stretch>
            <a:fillRect/>
          </a:stretch>
        </p:blipFill>
        <p:spPr bwMode="auto">
          <a:xfrm>
            <a:off x="7010400" y="4191000"/>
            <a:ext cx="1927225" cy="234156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Student Opinion Cont.</a:t>
            </a:r>
          </a:p>
        </p:txBody>
      </p:sp>
      <p:sp>
        <p:nvSpPr>
          <p:cNvPr id="18434" name="Content Placeholder 2"/>
          <p:cNvSpPr>
            <a:spLocks noGrp="1"/>
          </p:cNvSpPr>
          <p:nvPr>
            <p:ph idx="1"/>
          </p:nvPr>
        </p:nvSpPr>
        <p:spPr/>
        <p:txBody>
          <a:bodyPr/>
          <a:lstStyle/>
          <a:p>
            <a:r>
              <a:rPr lang="en-US" smtClean="0"/>
              <a:t>Academic Performance was measures in:</a:t>
            </a:r>
          </a:p>
          <a:p>
            <a:pPr lvl="1"/>
            <a:r>
              <a:rPr lang="en-US" smtClean="0"/>
              <a:t>SAT scores</a:t>
            </a:r>
          </a:p>
          <a:p>
            <a:pPr lvl="1"/>
            <a:r>
              <a:rPr lang="en-US" smtClean="0"/>
              <a:t>GPA (weighted)</a:t>
            </a:r>
          </a:p>
          <a:p>
            <a:pPr lvl="1"/>
            <a:r>
              <a:rPr lang="en-US" smtClean="0"/>
              <a:t>ACT scores</a:t>
            </a:r>
          </a:p>
          <a:p>
            <a:pPr lvl="1"/>
            <a:r>
              <a:rPr lang="en-US" smtClean="0"/>
              <a:t>Grad school or not</a:t>
            </a:r>
          </a:p>
          <a:p>
            <a:pPr lvl="1"/>
            <a:r>
              <a:rPr lang="en-US" smtClean="0"/>
              <a:t># of AP/Honors courses</a:t>
            </a:r>
          </a:p>
          <a:p>
            <a:pPr lvl="1"/>
            <a:r>
              <a:rPr lang="en-US" smtClean="0"/>
              <a:t>Special Awards of Achievements</a:t>
            </a:r>
          </a:p>
        </p:txBody>
      </p:sp>
      <p:pic>
        <p:nvPicPr>
          <p:cNvPr id="18435" name="Picture 2" descr="C:\Users\keener.l367\AppData\Local\Microsoft\Windows\Temporary Internet Files\Content.IE5\IF43FADQ\MC900048061[1].wmf"/>
          <p:cNvPicPr>
            <a:picLocks noChangeAspect="1" noChangeArrowheads="1"/>
          </p:cNvPicPr>
          <p:nvPr/>
        </p:nvPicPr>
        <p:blipFill>
          <a:blip r:embed="rId2"/>
          <a:srcRect/>
          <a:stretch>
            <a:fillRect/>
          </a:stretch>
        </p:blipFill>
        <p:spPr bwMode="auto">
          <a:xfrm>
            <a:off x="5638800" y="3581400"/>
            <a:ext cx="2633663" cy="28352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3"/>
          <p:cNvPicPr>
            <a:picLocks noChangeAspect="1" noChangeArrowheads="1"/>
          </p:cNvPicPr>
          <p:nvPr/>
        </p:nvPicPr>
        <p:blipFill>
          <a:blip r:embed="rId2"/>
          <a:srcRect/>
          <a:stretch>
            <a:fillRect/>
          </a:stretch>
        </p:blipFill>
        <p:spPr bwMode="auto">
          <a:xfrm>
            <a:off x="914400" y="1447800"/>
            <a:ext cx="7162800" cy="4495800"/>
          </a:xfrm>
          <a:prstGeom prst="rect">
            <a:avLst/>
          </a:prstGeom>
          <a:noFill/>
          <a:ln w="9525">
            <a:noFill/>
            <a:miter lim="800000"/>
            <a:headEnd/>
            <a:tailEnd/>
          </a:ln>
        </p:spPr>
      </p:pic>
      <p:sp>
        <p:nvSpPr>
          <p:cNvPr id="19458" name="Title 1"/>
          <p:cNvSpPr>
            <a:spLocks noGrp="1"/>
          </p:cNvSpPr>
          <p:nvPr>
            <p:ph type="title"/>
          </p:nvPr>
        </p:nvSpPr>
        <p:spPr>
          <a:xfrm>
            <a:off x="457200" y="533400"/>
            <a:ext cx="8229600" cy="1066800"/>
          </a:xfrm>
        </p:spPr>
        <p:txBody>
          <a:bodyPr/>
          <a:lstStyle/>
          <a:p>
            <a:r>
              <a:rPr lang="en-US" smtClean="0"/>
              <a:t>Distribution by Gender</a:t>
            </a:r>
          </a:p>
        </p:txBody>
      </p:sp>
      <p:sp>
        <p:nvSpPr>
          <p:cNvPr id="3" name="Content Placeholder 2"/>
          <p:cNvSpPr>
            <a:spLocks noGrp="1"/>
          </p:cNvSpPr>
          <p:nvPr>
            <p:ph idx="1"/>
          </p:nvPr>
        </p:nvSpPr>
        <p:spPr>
          <a:xfrm>
            <a:off x="2590800" y="2286000"/>
            <a:ext cx="1066800" cy="554038"/>
          </a:xfrm>
        </p:spPr>
        <p:txBody>
          <a:bodyPr>
            <a:normAutofit fontScale="77500" lnSpcReduction="20000"/>
          </a:bodyPr>
          <a:lstStyle/>
          <a:p>
            <a:pPr marL="365760" indent="-256032" fontAlgn="auto">
              <a:spcAft>
                <a:spcPts val="0"/>
              </a:spcAft>
              <a:buClr>
                <a:schemeClr val="accent3"/>
              </a:buClr>
              <a:buFont typeface="Georgia"/>
              <a:buNone/>
              <a:defRPr/>
            </a:pPr>
            <a:r>
              <a:rPr lang="en-US" dirty="0" smtClean="0"/>
              <a:t>66.1%</a:t>
            </a:r>
            <a:endParaRPr lang="en-US" dirty="0"/>
          </a:p>
        </p:txBody>
      </p:sp>
      <p:sp>
        <p:nvSpPr>
          <p:cNvPr id="5" name="Content Placeholder 2"/>
          <p:cNvSpPr txBox="1">
            <a:spLocks/>
          </p:cNvSpPr>
          <p:nvPr/>
        </p:nvSpPr>
        <p:spPr>
          <a:xfrm>
            <a:off x="5943600" y="3810000"/>
            <a:ext cx="1066800" cy="554038"/>
          </a:xfrm>
          <a:prstGeom prst="rect">
            <a:avLst/>
          </a:prstGeom>
        </p:spPr>
        <p:txBody>
          <a:bodyPr>
            <a:normAutofit fontScale="77500" lnSpcReduction="20000"/>
          </a:bodyPr>
          <a:lstStyle/>
          <a:p>
            <a:pPr marL="365760" indent="-256032" fontAlgn="auto">
              <a:spcBef>
                <a:spcPts val="300"/>
              </a:spcBef>
              <a:spcAft>
                <a:spcPts val="0"/>
              </a:spcAft>
              <a:buClr>
                <a:schemeClr val="accent3"/>
              </a:buClr>
              <a:buFont typeface="Georgia"/>
              <a:buNone/>
              <a:defRPr/>
            </a:pPr>
            <a:r>
              <a:rPr lang="en-US" sz="2800" dirty="0">
                <a:latin typeface="+mn-lt"/>
              </a:rPr>
              <a:t>33.9%</a:t>
            </a:r>
            <a:endParaRPr lang="en-US" sz="2800" dirty="0">
              <a:latin typeface="+mn-lt"/>
            </a:endParaRPr>
          </a:p>
        </p:txBody>
      </p:sp>
      <p:sp>
        <p:nvSpPr>
          <p:cNvPr id="19461" name="TextBox 5"/>
          <p:cNvSpPr txBox="1">
            <a:spLocks noChangeArrowheads="1"/>
          </p:cNvSpPr>
          <p:nvPr/>
        </p:nvSpPr>
        <p:spPr bwMode="auto">
          <a:xfrm>
            <a:off x="457200" y="5943600"/>
            <a:ext cx="8001000" cy="646113"/>
          </a:xfrm>
          <a:prstGeom prst="rect">
            <a:avLst/>
          </a:prstGeom>
          <a:noFill/>
          <a:ln w="9525">
            <a:noFill/>
            <a:miter lim="800000"/>
            <a:headEnd/>
            <a:tailEnd/>
          </a:ln>
        </p:spPr>
        <p:txBody>
          <a:bodyPr>
            <a:spAutoFit/>
          </a:bodyPr>
          <a:lstStyle/>
          <a:p>
            <a:pPr algn="ctr"/>
            <a:r>
              <a:rPr lang="en-US">
                <a:latin typeface="Georgia" pitchFamily="18" charset="0"/>
              </a:rPr>
              <a:t>Voluntary Response Bias created discrepancy in gender, females more likely to voluntarily take our survey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609600"/>
            <a:ext cx="8229600" cy="1066800"/>
          </a:xfrm>
        </p:spPr>
        <p:txBody>
          <a:bodyPr/>
          <a:lstStyle/>
          <a:p>
            <a:r>
              <a:rPr lang="en-US" smtClean="0"/>
              <a:t>Distribution by Age</a:t>
            </a:r>
          </a:p>
        </p:txBody>
      </p:sp>
      <p:sp>
        <p:nvSpPr>
          <p:cNvPr id="3" name="Content Placeholder 2"/>
          <p:cNvSpPr>
            <a:spLocks noGrp="1"/>
          </p:cNvSpPr>
          <p:nvPr>
            <p:ph idx="1"/>
          </p:nvPr>
        </p:nvSpPr>
        <p:spPr>
          <a:xfrm>
            <a:off x="457200" y="6019800"/>
            <a:ext cx="8229600" cy="554038"/>
          </a:xfrm>
        </p:spPr>
        <p:txBody>
          <a:bodyPr>
            <a:normAutofit fontScale="62500" lnSpcReduction="20000"/>
          </a:bodyPr>
          <a:lstStyle/>
          <a:p>
            <a:pPr marL="365760" indent="-256032" fontAlgn="auto">
              <a:spcAft>
                <a:spcPts val="0"/>
              </a:spcAft>
              <a:buClr>
                <a:schemeClr val="accent3"/>
              </a:buClr>
              <a:buFont typeface="Georgia"/>
              <a:buChar char="•"/>
              <a:defRPr/>
            </a:pPr>
            <a:r>
              <a:rPr lang="en-US" dirty="0" smtClean="0"/>
              <a:t>98% of people in 17-18 range  indicates successful focus on outgoing high school students</a:t>
            </a:r>
            <a:endParaRPr lang="en-US" dirty="0"/>
          </a:p>
        </p:txBody>
      </p:sp>
      <p:pic>
        <p:nvPicPr>
          <p:cNvPr id="20483" name="Picture 3"/>
          <p:cNvPicPr>
            <a:picLocks noChangeAspect="1" noChangeArrowheads="1"/>
          </p:cNvPicPr>
          <p:nvPr/>
        </p:nvPicPr>
        <p:blipFill>
          <a:blip r:embed="rId2"/>
          <a:srcRect/>
          <a:stretch>
            <a:fillRect/>
          </a:stretch>
        </p:blipFill>
        <p:spPr bwMode="auto">
          <a:xfrm>
            <a:off x="762000" y="1666875"/>
            <a:ext cx="8001000" cy="4124325"/>
          </a:xfrm>
          <a:prstGeom prst="rect">
            <a:avLst/>
          </a:prstGeom>
          <a:noFill/>
          <a:ln w="9525">
            <a:noFill/>
            <a:miter lim="800000"/>
            <a:headEnd/>
            <a:tailEnd/>
          </a:ln>
        </p:spPr>
      </p:pic>
      <p:sp>
        <p:nvSpPr>
          <p:cNvPr id="5" name="Content Placeholder 2"/>
          <p:cNvSpPr txBox="1">
            <a:spLocks/>
          </p:cNvSpPr>
          <p:nvPr/>
        </p:nvSpPr>
        <p:spPr>
          <a:xfrm>
            <a:off x="4876800" y="2057400"/>
            <a:ext cx="1066800" cy="554038"/>
          </a:xfrm>
          <a:prstGeom prst="rect">
            <a:avLst/>
          </a:prstGeom>
        </p:spPr>
        <p:txBody>
          <a:bodyPr>
            <a:normAutofit fontScale="77500" lnSpcReduction="20000"/>
          </a:bodyPr>
          <a:lstStyle/>
          <a:p>
            <a:pPr marL="365760" indent="-256032" fontAlgn="auto">
              <a:spcBef>
                <a:spcPts val="300"/>
              </a:spcBef>
              <a:spcAft>
                <a:spcPts val="0"/>
              </a:spcAft>
              <a:buClr>
                <a:schemeClr val="accent3"/>
              </a:buClr>
              <a:buFont typeface="Georgia"/>
              <a:buNone/>
              <a:defRPr/>
            </a:pPr>
            <a:r>
              <a:rPr lang="en-US" sz="2800" dirty="0">
                <a:latin typeface="+mn-lt"/>
              </a:rPr>
              <a:t>71.4%</a:t>
            </a:r>
            <a:endParaRPr lang="en-US" sz="2800" dirty="0">
              <a:latin typeface="+mn-lt"/>
            </a:endParaRPr>
          </a:p>
        </p:txBody>
      </p:sp>
      <p:sp>
        <p:nvSpPr>
          <p:cNvPr id="6" name="Content Placeholder 2"/>
          <p:cNvSpPr txBox="1">
            <a:spLocks/>
          </p:cNvSpPr>
          <p:nvPr/>
        </p:nvSpPr>
        <p:spPr>
          <a:xfrm>
            <a:off x="3352800" y="3886200"/>
            <a:ext cx="1066800" cy="554038"/>
          </a:xfrm>
          <a:prstGeom prst="rect">
            <a:avLst/>
          </a:prstGeom>
        </p:spPr>
        <p:txBody>
          <a:bodyPr>
            <a:normAutofit fontScale="70000" lnSpcReduction="20000"/>
          </a:bodyPr>
          <a:lstStyle/>
          <a:p>
            <a:pPr marL="365760" indent="-256032" fontAlgn="auto">
              <a:spcBef>
                <a:spcPts val="300"/>
              </a:spcBef>
              <a:spcAft>
                <a:spcPts val="0"/>
              </a:spcAft>
              <a:buClr>
                <a:schemeClr val="accent3"/>
              </a:buClr>
              <a:buFont typeface="Georgia"/>
              <a:buNone/>
              <a:defRPr/>
            </a:pPr>
            <a:r>
              <a:rPr lang="en-US" sz="2800" dirty="0">
                <a:latin typeface="+mn-lt"/>
              </a:rPr>
              <a:t>26.8%</a:t>
            </a:r>
            <a:endParaRPr lang="en-US" sz="2800" dirty="0">
              <a:latin typeface="+mn-lt"/>
            </a:endParaRPr>
          </a:p>
        </p:txBody>
      </p:sp>
      <p:sp>
        <p:nvSpPr>
          <p:cNvPr id="7" name="Content Placeholder 2"/>
          <p:cNvSpPr txBox="1">
            <a:spLocks/>
          </p:cNvSpPr>
          <p:nvPr/>
        </p:nvSpPr>
        <p:spPr>
          <a:xfrm>
            <a:off x="1981200" y="4800600"/>
            <a:ext cx="1066800" cy="554038"/>
          </a:xfrm>
          <a:prstGeom prst="rect">
            <a:avLst/>
          </a:prstGeom>
        </p:spPr>
        <p:txBody>
          <a:bodyPr>
            <a:normAutofit/>
          </a:bodyPr>
          <a:lstStyle/>
          <a:p>
            <a:pPr marL="365760" indent="-256032" fontAlgn="auto">
              <a:spcBef>
                <a:spcPts val="300"/>
              </a:spcBef>
              <a:spcAft>
                <a:spcPts val="0"/>
              </a:spcAft>
              <a:buClr>
                <a:schemeClr val="accent3"/>
              </a:buClr>
              <a:buFont typeface="Georgia"/>
              <a:buNone/>
              <a:defRPr/>
            </a:pPr>
            <a:r>
              <a:rPr lang="en-US" sz="2800" dirty="0">
                <a:latin typeface="+mn-lt"/>
              </a:rPr>
              <a:t>1.8%</a:t>
            </a:r>
            <a:endParaRPr lang="en-US" sz="2800" dirty="0">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457200" y="533400"/>
            <a:ext cx="8229600" cy="1066800"/>
          </a:xfrm>
        </p:spPr>
        <p:txBody>
          <a:bodyPr/>
          <a:lstStyle/>
          <a:p>
            <a:r>
              <a:rPr lang="en-US" smtClean="0"/>
              <a:t>Distribution by State</a:t>
            </a:r>
          </a:p>
        </p:txBody>
      </p:sp>
      <p:pic>
        <p:nvPicPr>
          <p:cNvPr id="21506" name="Picture 3"/>
          <p:cNvPicPr>
            <a:picLocks noChangeAspect="1" noChangeArrowheads="1"/>
          </p:cNvPicPr>
          <p:nvPr/>
        </p:nvPicPr>
        <p:blipFill>
          <a:blip r:embed="rId2"/>
          <a:srcRect b="3279"/>
          <a:stretch>
            <a:fillRect/>
          </a:stretch>
        </p:blipFill>
        <p:spPr bwMode="auto">
          <a:xfrm>
            <a:off x="381000" y="1371600"/>
            <a:ext cx="8305800" cy="4495800"/>
          </a:xfrm>
          <a:prstGeom prst="rect">
            <a:avLst/>
          </a:prstGeom>
          <a:noFill/>
          <a:ln w="9525">
            <a:noFill/>
            <a:miter lim="800000"/>
            <a:headEnd/>
            <a:tailEnd/>
          </a:ln>
        </p:spPr>
      </p:pic>
      <p:sp>
        <p:nvSpPr>
          <p:cNvPr id="6" name="TextBox 5"/>
          <p:cNvSpPr txBox="1"/>
          <p:nvPr/>
        </p:nvSpPr>
        <p:spPr>
          <a:xfrm>
            <a:off x="762000" y="4191000"/>
            <a:ext cx="633413" cy="261938"/>
          </a:xfrm>
          <a:prstGeom prst="rect">
            <a:avLst/>
          </a:prstGeom>
          <a:noFill/>
        </p:spPr>
        <p:txBody>
          <a:bodyPr wrap="none">
            <a:spAutoFit/>
          </a:bodyPr>
          <a:lstStyle/>
          <a:p>
            <a:pPr fontAlgn="auto">
              <a:spcBef>
                <a:spcPts val="0"/>
              </a:spcBef>
              <a:spcAft>
                <a:spcPts val="0"/>
              </a:spcAft>
              <a:defRPr/>
            </a:pPr>
            <a:r>
              <a:rPr lang="en-US" sz="1050" dirty="0">
                <a:latin typeface="+mn-lt"/>
              </a:rPr>
              <a:t>1.786%</a:t>
            </a:r>
            <a:endParaRPr lang="en-US" sz="1050" dirty="0">
              <a:latin typeface="+mn-lt"/>
            </a:endParaRPr>
          </a:p>
        </p:txBody>
      </p:sp>
      <p:sp>
        <p:nvSpPr>
          <p:cNvPr id="7" name="TextBox 6"/>
          <p:cNvSpPr txBox="1"/>
          <p:nvPr/>
        </p:nvSpPr>
        <p:spPr>
          <a:xfrm>
            <a:off x="1295400" y="4191000"/>
            <a:ext cx="633413" cy="261938"/>
          </a:xfrm>
          <a:prstGeom prst="rect">
            <a:avLst/>
          </a:prstGeom>
          <a:noFill/>
        </p:spPr>
        <p:txBody>
          <a:bodyPr wrap="none">
            <a:spAutoFit/>
          </a:bodyPr>
          <a:lstStyle/>
          <a:p>
            <a:pPr fontAlgn="auto">
              <a:spcBef>
                <a:spcPts val="0"/>
              </a:spcBef>
              <a:spcAft>
                <a:spcPts val="0"/>
              </a:spcAft>
              <a:defRPr/>
            </a:pPr>
            <a:r>
              <a:rPr lang="en-US" sz="1050" dirty="0">
                <a:latin typeface="+mn-lt"/>
              </a:rPr>
              <a:t>1.786%</a:t>
            </a:r>
            <a:endParaRPr lang="en-US" sz="1050" dirty="0">
              <a:latin typeface="+mn-lt"/>
            </a:endParaRPr>
          </a:p>
        </p:txBody>
      </p:sp>
      <p:sp>
        <p:nvSpPr>
          <p:cNvPr id="8" name="TextBox 7"/>
          <p:cNvSpPr txBox="1"/>
          <p:nvPr/>
        </p:nvSpPr>
        <p:spPr>
          <a:xfrm>
            <a:off x="1828800" y="4191000"/>
            <a:ext cx="633413" cy="261938"/>
          </a:xfrm>
          <a:prstGeom prst="rect">
            <a:avLst/>
          </a:prstGeom>
          <a:noFill/>
        </p:spPr>
        <p:txBody>
          <a:bodyPr wrap="none">
            <a:spAutoFit/>
          </a:bodyPr>
          <a:lstStyle/>
          <a:p>
            <a:pPr fontAlgn="auto">
              <a:spcBef>
                <a:spcPts val="0"/>
              </a:spcBef>
              <a:spcAft>
                <a:spcPts val="0"/>
              </a:spcAft>
              <a:defRPr/>
            </a:pPr>
            <a:r>
              <a:rPr lang="en-US" sz="1050" dirty="0">
                <a:latin typeface="+mn-lt"/>
              </a:rPr>
              <a:t>1.786%</a:t>
            </a:r>
            <a:endParaRPr lang="en-US" sz="1050" dirty="0">
              <a:latin typeface="+mn-lt"/>
            </a:endParaRPr>
          </a:p>
        </p:txBody>
      </p:sp>
      <p:sp>
        <p:nvSpPr>
          <p:cNvPr id="9" name="TextBox 8"/>
          <p:cNvSpPr txBox="1"/>
          <p:nvPr/>
        </p:nvSpPr>
        <p:spPr>
          <a:xfrm>
            <a:off x="2362200" y="4191000"/>
            <a:ext cx="633413" cy="261938"/>
          </a:xfrm>
          <a:prstGeom prst="rect">
            <a:avLst/>
          </a:prstGeom>
          <a:noFill/>
        </p:spPr>
        <p:txBody>
          <a:bodyPr wrap="none">
            <a:spAutoFit/>
          </a:bodyPr>
          <a:lstStyle/>
          <a:p>
            <a:pPr fontAlgn="auto">
              <a:spcBef>
                <a:spcPts val="0"/>
              </a:spcBef>
              <a:spcAft>
                <a:spcPts val="0"/>
              </a:spcAft>
              <a:defRPr/>
            </a:pPr>
            <a:r>
              <a:rPr lang="en-US" sz="1050" dirty="0">
                <a:latin typeface="+mn-lt"/>
              </a:rPr>
              <a:t>1.786%</a:t>
            </a:r>
            <a:endParaRPr lang="en-US" sz="1050" dirty="0">
              <a:latin typeface="+mn-lt"/>
            </a:endParaRPr>
          </a:p>
        </p:txBody>
      </p:sp>
      <p:sp>
        <p:nvSpPr>
          <p:cNvPr id="10" name="TextBox 9"/>
          <p:cNvSpPr txBox="1"/>
          <p:nvPr/>
        </p:nvSpPr>
        <p:spPr>
          <a:xfrm>
            <a:off x="2895600" y="4191000"/>
            <a:ext cx="633413" cy="261938"/>
          </a:xfrm>
          <a:prstGeom prst="rect">
            <a:avLst/>
          </a:prstGeom>
          <a:noFill/>
        </p:spPr>
        <p:txBody>
          <a:bodyPr wrap="none">
            <a:spAutoFit/>
          </a:bodyPr>
          <a:lstStyle/>
          <a:p>
            <a:pPr fontAlgn="auto">
              <a:spcBef>
                <a:spcPts val="0"/>
              </a:spcBef>
              <a:spcAft>
                <a:spcPts val="0"/>
              </a:spcAft>
              <a:defRPr/>
            </a:pPr>
            <a:r>
              <a:rPr lang="en-US" sz="1050" dirty="0">
                <a:latin typeface="+mn-lt"/>
              </a:rPr>
              <a:t>1.786%</a:t>
            </a:r>
            <a:endParaRPr lang="en-US" sz="1050" dirty="0">
              <a:latin typeface="+mn-lt"/>
            </a:endParaRPr>
          </a:p>
        </p:txBody>
      </p:sp>
      <p:sp>
        <p:nvSpPr>
          <p:cNvPr id="11" name="TextBox 10"/>
          <p:cNvSpPr txBox="1"/>
          <p:nvPr/>
        </p:nvSpPr>
        <p:spPr>
          <a:xfrm>
            <a:off x="3429000" y="4038600"/>
            <a:ext cx="601663" cy="254000"/>
          </a:xfrm>
          <a:prstGeom prst="rect">
            <a:avLst/>
          </a:prstGeom>
          <a:noFill/>
        </p:spPr>
        <p:txBody>
          <a:bodyPr wrap="none">
            <a:spAutoFit/>
          </a:bodyPr>
          <a:lstStyle/>
          <a:p>
            <a:pPr fontAlgn="auto">
              <a:spcBef>
                <a:spcPts val="0"/>
              </a:spcBef>
              <a:spcAft>
                <a:spcPts val="0"/>
              </a:spcAft>
              <a:defRPr/>
            </a:pPr>
            <a:r>
              <a:rPr lang="en-US" sz="1050" dirty="0">
                <a:latin typeface="+mn-lt"/>
              </a:rPr>
              <a:t>3.571%</a:t>
            </a:r>
            <a:endParaRPr lang="en-US" sz="1050" dirty="0">
              <a:latin typeface="+mn-lt"/>
            </a:endParaRPr>
          </a:p>
        </p:txBody>
      </p:sp>
      <p:sp>
        <p:nvSpPr>
          <p:cNvPr id="12" name="TextBox 11"/>
          <p:cNvSpPr txBox="1"/>
          <p:nvPr/>
        </p:nvSpPr>
        <p:spPr>
          <a:xfrm>
            <a:off x="3886200" y="4267200"/>
            <a:ext cx="633413" cy="261938"/>
          </a:xfrm>
          <a:prstGeom prst="rect">
            <a:avLst/>
          </a:prstGeom>
          <a:noFill/>
        </p:spPr>
        <p:txBody>
          <a:bodyPr wrap="none">
            <a:spAutoFit/>
          </a:bodyPr>
          <a:lstStyle/>
          <a:p>
            <a:pPr fontAlgn="auto">
              <a:spcBef>
                <a:spcPts val="0"/>
              </a:spcBef>
              <a:spcAft>
                <a:spcPts val="0"/>
              </a:spcAft>
              <a:defRPr/>
            </a:pPr>
            <a:r>
              <a:rPr lang="en-US" sz="1050" dirty="0">
                <a:latin typeface="+mn-lt"/>
              </a:rPr>
              <a:t>1.786%</a:t>
            </a:r>
            <a:endParaRPr lang="en-US" sz="1050" dirty="0">
              <a:latin typeface="+mn-lt"/>
            </a:endParaRPr>
          </a:p>
        </p:txBody>
      </p:sp>
      <p:sp>
        <p:nvSpPr>
          <p:cNvPr id="13" name="TextBox 12"/>
          <p:cNvSpPr txBox="1"/>
          <p:nvPr/>
        </p:nvSpPr>
        <p:spPr>
          <a:xfrm>
            <a:off x="4419600" y="3962400"/>
            <a:ext cx="614363" cy="254000"/>
          </a:xfrm>
          <a:prstGeom prst="rect">
            <a:avLst/>
          </a:prstGeom>
          <a:noFill/>
        </p:spPr>
        <p:txBody>
          <a:bodyPr wrap="none">
            <a:spAutoFit/>
          </a:bodyPr>
          <a:lstStyle/>
          <a:p>
            <a:pPr fontAlgn="auto">
              <a:spcBef>
                <a:spcPts val="0"/>
              </a:spcBef>
              <a:spcAft>
                <a:spcPts val="0"/>
              </a:spcAft>
              <a:defRPr/>
            </a:pPr>
            <a:r>
              <a:rPr lang="en-US" sz="1050" dirty="0">
                <a:latin typeface="+mn-lt"/>
              </a:rPr>
              <a:t>5.357%</a:t>
            </a:r>
            <a:endParaRPr lang="en-US" sz="1050" dirty="0">
              <a:latin typeface="+mn-lt"/>
            </a:endParaRPr>
          </a:p>
        </p:txBody>
      </p:sp>
      <p:sp>
        <p:nvSpPr>
          <p:cNvPr id="15" name="TextBox 14"/>
          <p:cNvSpPr txBox="1"/>
          <p:nvPr/>
        </p:nvSpPr>
        <p:spPr>
          <a:xfrm>
            <a:off x="4953000" y="4114800"/>
            <a:ext cx="601663" cy="254000"/>
          </a:xfrm>
          <a:prstGeom prst="rect">
            <a:avLst/>
          </a:prstGeom>
          <a:noFill/>
        </p:spPr>
        <p:txBody>
          <a:bodyPr wrap="none">
            <a:spAutoFit/>
          </a:bodyPr>
          <a:lstStyle/>
          <a:p>
            <a:pPr fontAlgn="auto">
              <a:spcBef>
                <a:spcPts val="0"/>
              </a:spcBef>
              <a:spcAft>
                <a:spcPts val="0"/>
              </a:spcAft>
              <a:defRPr/>
            </a:pPr>
            <a:r>
              <a:rPr lang="en-US" sz="1050" dirty="0">
                <a:latin typeface="+mn-lt"/>
              </a:rPr>
              <a:t>3.571%</a:t>
            </a:r>
            <a:endParaRPr lang="en-US" sz="1050" dirty="0">
              <a:latin typeface="+mn-lt"/>
            </a:endParaRPr>
          </a:p>
        </p:txBody>
      </p:sp>
      <p:sp>
        <p:nvSpPr>
          <p:cNvPr id="16" name="TextBox 15"/>
          <p:cNvSpPr txBox="1"/>
          <p:nvPr/>
        </p:nvSpPr>
        <p:spPr>
          <a:xfrm>
            <a:off x="5486400" y="3505200"/>
            <a:ext cx="534988" cy="254000"/>
          </a:xfrm>
          <a:prstGeom prst="rect">
            <a:avLst/>
          </a:prstGeom>
          <a:noFill/>
        </p:spPr>
        <p:txBody>
          <a:bodyPr wrap="none">
            <a:spAutoFit/>
          </a:bodyPr>
          <a:lstStyle/>
          <a:p>
            <a:pPr fontAlgn="auto">
              <a:spcBef>
                <a:spcPts val="0"/>
              </a:spcBef>
              <a:spcAft>
                <a:spcPts val="0"/>
              </a:spcAft>
              <a:defRPr/>
            </a:pPr>
            <a:r>
              <a:rPr lang="en-US" sz="1050" dirty="0">
                <a:latin typeface="+mn-lt"/>
              </a:rPr>
              <a:t>12.5%</a:t>
            </a:r>
            <a:endParaRPr lang="en-US" sz="1050" dirty="0">
              <a:latin typeface="+mn-lt"/>
            </a:endParaRPr>
          </a:p>
        </p:txBody>
      </p:sp>
      <p:sp>
        <p:nvSpPr>
          <p:cNvPr id="17" name="TextBox 16"/>
          <p:cNvSpPr txBox="1"/>
          <p:nvPr/>
        </p:nvSpPr>
        <p:spPr>
          <a:xfrm>
            <a:off x="5943600" y="3200400"/>
            <a:ext cx="674688" cy="254000"/>
          </a:xfrm>
          <a:prstGeom prst="rect">
            <a:avLst/>
          </a:prstGeom>
          <a:noFill/>
        </p:spPr>
        <p:txBody>
          <a:bodyPr wrap="none">
            <a:spAutoFit/>
          </a:bodyPr>
          <a:lstStyle/>
          <a:p>
            <a:pPr fontAlgn="auto">
              <a:spcBef>
                <a:spcPts val="0"/>
              </a:spcBef>
              <a:spcAft>
                <a:spcPts val="0"/>
              </a:spcAft>
              <a:defRPr/>
            </a:pPr>
            <a:r>
              <a:rPr lang="en-US" sz="1050" dirty="0">
                <a:latin typeface="+mn-lt"/>
              </a:rPr>
              <a:t>16.071%</a:t>
            </a:r>
            <a:endParaRPr lang="en-US" sz="1050" dirty="0">
              <a:latin typeface="+mn-lt"/>
            </a:endParaRPr>
          </a:p>
        </p:txBody>
      </p:sp>
      <p:sp>
        <p:nvSpPr>
          <p:cNvPr id="18" name="TextBox 17"/>
          <p:cNvSpPr txBox="1"/>
          <p:nvPr/>
        </p:nvSpPr>
        <p:spPr>
          <a:xfrm>
            <a:off x="6553200" y="1676400"/>
            <a:ext cx="715963" cy="254000"/>
          </a:xfrm>
          <a:prstGeom prst="rect">
            <a:avLst/>
          </a:prstGeom>
          <a:noFill/>
        </p:spPr>
        <p:txBody>
          <a:bodyPr wrap="none">
            <a:spAutoFit/>
          </a:bodyPr>
          <a:lstStyle/>
          <a:p>
            <a:pPr fontAlgn="auto">
              <a:spcBef>
                <a:spcPts val="0"/>
              </a:spcBef>
              <a:spcAft>
                <a:spcPts val="0"/>
              </a:spcAft>
              <a:defRPr/>
            </a:pPr>
            <a:r>
              <a:rPr lang="en-US" sz="1050" dirty="0">
                <a:latin typeface="+mn-lt"/>
              </a:rPr>
              <a:t>39.286%</a:t>
            </a:r>
            <a:endParaRPr lang="en-US" sz="1050" dirty="0">
              <a:latin typeface="+mn-lt"/>
            </a:endParaRPr>
          </a:p>
        </p:txBody>
      </p:sp>
      <p:sp>
        <p:nvSpPr>
          <p:cNvPr id="19" name="TextBox 18"/>
          <p:cNvSpPr txBox="1"/>
          <p:nvPr/>
        </p:nvSpPr>
        <p:spPr>
          <a:xfrm>
            <a:off x="7086600" y="4114800"/>
            <a:ext cx="601663" cy="254000"/>
          </a:xfrm>
          <a:prstGeom prst="rect">
            <a:avLst/>
          </a:prstGeom>
          <a:noFill/>
        </p:spPr>
        <p:txBody>
          <a:bodyPr wrap="none">
            <a:spAutoFit/>
          </a:bodyPr>
          <a:lstStyle/>
          <a:p>
            <a:pPr fontAlgn="auto">
              <a:spcBef>
                <a:spcPts val="0"/>
              </a:spcBef>
              <a:spcAft>
                <a:spcPts val="0"/>
              </a:spcAft>
              <a:defRPr/>
            </a:pPr>
            <a:r>
              <a:rPr lang="en-US" sz="1050" dirty="0">
                <a:latin typeface="+mn-lt"/>
              </a:rPr>
              <a:t>3.571%</a:t>
            </a:r>
            <a:endParaRPr lang="en-US" sz="1050" dirty="0">
              <a:latin typeface="+mn-lt"/>
            </a:endParaRPr>
          </a:p>
        </p:txBody>
      </p:sp>
      <p:sp>
        <p:nvSpPr>
          <p:cNvPr id="20" name="TextBox 19"/>
          <p:cNvSpPr txBox="1"/>
          <p:nvPr/>
        </p:nvSpPr>
        <p:spPr>
          <a:xfrm>
            <a:off x="7620000" y="4114800"/>
            <a:ext cx="601663" cy="254000"/>
          </a:xfrm>
          <a:prstGeom prst="rect">
            <a:avLst/>
          </a:prstGeom>
          <a:noFill/>
        </p:spPr>
        <p:txBody>
          <a:bodyPr wrap="none">
            <a:spAutoFit/>
          </a:bodyPr>
          <a:lstStyle/>
          <a:p>
            <a:pPr fontAlgn="auto">
              <a:spcBef>
                <a:spcPts val="0"/>
              </a:spcBef>
              <a:spcAft>
                <a:spcPts val="0"/>
              </a:spcAft>
              <a:defRPr/>
            </a:pPr>
            <a:r>
              <a:rPr lang="en-US" sz="1050" dirty="0">
                <a:latin typeface="+mn-lt"/>
              </a:rPr>
              <a:t>3.571%</a:t>
            </a:r>
            <a:endParaRPr lang="en-US" sz="1050" dirty="0">
              <a:latin typeface="+mn-lt"/>
            </a:endParaRPr>
          </a:p>
        </p:txBody>
      </p:sp>
      <p:sp>
        <p:nvSpPr>
          <p:cNvPr id="21" name="TextBox 20"/>
          <p:cNvSpPr txBox="1"/>
          <p:nvPr/>
        </p:nvSpPr>
        <p:spPr>
          <a:xfrm>
            <a:off x="8153400" y="4191000"/>
            <a:ext cx="614363" cy="254000"/>
          </a:xfrm>
          <a:prstGeom prst="rect">
            <a:avLst/>
          </a:prstGeom>
          <a:noFill/>
        </p:spPr>
        <p:txBody>
          <a:bodyPr wrap="none">
            <a:spAutoFit/>
          </a:bodyPr>
          <a:lstStyle/>
          <a:p>
            <a:pPr fontAlgn="auto">
              <a:spcBef>
                <a:spcPts val="0"/>
              </a:spcBef>
              <a:spcAft>
                <a:spcPts val="0"/>
              </a:spcAft>
              <a:defRPr/>
            </a:pPr>
            <a:r>
              <a:rPr lang="en-US" sz="1050" dirty="0">
                <a:latin typeface="+mn-lt"/>
              </a:rPr>
              <a:t>1.786%</a:t>
            </a:r>
            <a:endParaRPr lang="en-US" sz="1050" dirty="0">
              <a:latin typeface="+mn-lt"/>
            </a:endParaRPr>
          </a:p>
        </p:txBody>
      </p:sp>
      <p:sp>
        <p:nvSpPr>
          <p:cNvPr id="21522" name="TextBox 21"/>
          <p:cNvSpPr txBox="1">
            <a:spLocks noChangeArrowheads="1"/>
          </p:cNvSpPr>
          <p:nvPr/>
        </p:nvSpPr>
        <p:spPr bwMode="auto">
          <a:xfrm>
            <a:off x="609600" y="6019800"/>
            <a:ext cx="8077200" cy="646113"/>
          </a:xfrm>
          <a:prstGeom prst="rect">
            <a:avLst/>
          </a:prstGeom>
          <a:noFill/>
          <a:ln w="9525">
            <a:noFill/>
            <a:miter lim="800000"/>
            <a:headEnd/>
            <a:tailEnd/>
          </a:ln>
        </p:spPr>
        <p:txBody>
          <a:bodyPr>
            <a:spAutoFit/>
          </a:bodyPr>
          <a:lstStyle/>
          <a:p>
            <a:pPr algn="ctr"/>
            <a:r>
              <a:rPr lang="en-US">
                <a:latin typeface="Georgia" pitchFamily="18" charset="0"/>
              </a:rPr>
              <a:t>Cleary PA was highest proportion, however around 60% of our data was from other states all over the country.</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353</TotalTime>
  <Words>1853</Words>
  <Application>Microsoft Office PowerPoint</Application>
  <PresentationFormat>On-screen Show (4:3)</PresentationFormat>
  <Paragraphs>231</Paragraphs>
  <Slides>35</Slides>
  <Notes>0</Notes>
  <HiddenSlides>0</HiddenSlides>
  <MMClips>0</MMClips>
  <ScaleCrop>false</ScaleCrop>
  <HeadingPairs>
    <vt:vector size="6" baseType="variant">
      <vt:variant>
        <vt:lpstr>Fonts Used</vt:lpstr>
      </vt:variant>
      <vt:variant>
        <vt:i4>6</vt:i4>
      </vt:variant>
      <vt:variant>
        <vt:lpstr>Design Template</vt:lpstr>
      </vt:variant>
      <vt:variant>
        <vt:i4>4</vt:i4>
      </vt:variant>
      <vt:variant>
        <vt:lpstr>Slide Titles</vt:lpstr>
      </vt:variant>
      <vt:variant>
        <vt:i4>35</vt:i4>
      </vt:variant>
    </vt:vector>
  </HeadingPairs>
  <TitlesOfParts>
    <vt:vector size="45" baseType="lpstr">
      <vt:lpstr>Georgia</vt:lpstr>
      <vt:lpstr>Arial</vt:lpstr>
      <vt:lpstr>Trebuchet MS</vt:lpstr>
      <vt:lpstr>Wingdings 2</vt:lpstr>
      <vt:lpstr>Calibri</vt:lpstr>
      <vt:lpstr>Bodoni MT</vt:lpstr>
      <vt:lpstr>Urban</vt:lpstr>
      <vt:lpstr>Urban</vt:lpstr>
      <vt:lpstr>Urban</vt:lpstr>
      <vt:lpstr>Urban</vt:lpstr>
      <vt:lpstr>Student Opinion Survey</vt:lpstr>
      <vt:lpstr>Background</vt:lpstr>
      <vt:lpstr>Description of Project</vt:lpstr>
      <vt:lpstr>Procedure</vt:lpstr>
      <vt:lpstr>Student Opinion</vt:lpstr>
      <vt:lpstr>Student Opinion Cont.</vt:lpstr>
      <vt:lpstr>Distribution by Gender</vt:lpstr>
      <vt:lpstr>Distribution by Age</vt:lpstr>
      <vt:lpstr>Distribution by State</vt:lpstr>
      <vt:lpstr>Distribution by Public/Private High School</vt:lpstr>
      <vt:lpstr>Distribution by SAT score </vt:lpstr>
      <vt:lpstr>Distribution by ACT score</vt:lpstr>
      <vt:lpstr>Conclusions about Population</vt:lpstr>
      <vt:lpstr>“What is your weighted GPA?”</vt:lpstr>
      <vt:lpstr>Goodness of Fit Test  for Distribution of GPA</vt:lpstr>
      <vt:lpstr>Work</vt:lpstr>
      <vt:lpstr>“Have you received any scholarships”</vt:lpstr>
      <vt:lpstr>Chi-Squared Test for Independence Gender vs. Scholarships</vt:lpstr>
      <vt:lpstr>Work</vt:lpstr>
      <vt:lpstr>“Do you think you will be close with the friends you’ve made in high school in 10 years?”</vt:lpstr>
      <vt:lpstr>Chi-Squared Test for Independence Gender vs. Closeness to High School Friends</vt:lpstr>
      <vt:lpstr>Work</vt:lpstr>
      <vt:lpstr>“How much do you enjoy school?”</vt:lpstr>
      <vt:lpstr>Chi-Squared Test for Independence GPA vs. School Enjoyment</vt:lpstr>
      <vt:lpstr>Work</vt:lpstr>
      <vt:lpstr>“What type of schooling have you received?”</vt:lpstr>
      <vt:lpstr>Chi-Squared Test for Independence</vt:lpstr>
      <vt:lpstr>Work</vt:lpstr>
      <vt:lpstr>Overall Conclusions</vt:lpstr>
      <vt:lpstr>Applications to population</vt:lpstr>
      <vt:lpstr>Bias and Error</vt:lpstr>
      <vt:lpstr>Bias and Error cont.</vt:lpstr>
      <vt:lpstr>Everybody Stand Up!!</vt:lpstr>
      <vt:lpstr>You have questions? We have answers!</vt:lpstr>
      <vt:lpstr>Bibliography</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Opinion Survey</dc:title>
  <dc:creator>keener.l367</dc:creator>
  <cp:lastModifiedBy>koneli</cp:lastModifiedBy>
  <cp:revision>47</cp:revision>
  <dcterms:created xsi:type="dcterms:W3CDTF">2011-06-01T11:37:56Z</dcterms:created>
  <dcterms:modified xsi:type="dcterms:W3CDTF">2012-05-02T19:43:24Z</dcterms:modified>
</cp:coreProperties>
</file>